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58" r:id="rId3"/>
    <p:sldId id="257" r:id="rId4"/>
    <p:sldId id="259" r:id="rId5"/>
    <p:sldId id="272" r:id="rId6"/>
    <p:sldId id="260" r:id="rId7"/>
    <p:sldId id="263" r:id="rId8"/>
    <p:sldId id="262" r:id="rId9"/>
    <p:sldId id="261" r:id="rId10"/>
    <p:sldId id="267" r:id="rId11"/>
    <p:sldId id="266" r:id="rId12"/>
    <p:sldId id="265" r:id="rId13"/>
    <p:sldId id="264" r:id="rId14"/>
    <p:sldId id="269" r:id="rId15"/>
    <p:sldId id="270" r:id="rId16"/>
    <p:sldId id="268" r:id="rId17"/>
    <p:sldId id="279" r:id="rId18"/>
    <p:sldId id="278" r:id="rId19"/>
    <p:sldId id="277" r:id="rId20"/>
    <p:sldId id="275" r:id="rId21"/>
    <p:sldId id="276" r:id="rId22"/>
    <p:sldId id="274" r:id="rId23"/>
    <p:sldId id="273" r:id="rId24"/>
    <p:sldId id="271"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301" r:id="rId45"/>
    <p:sldId id="302" r:id="rId46"/>
    <p:sldId id="303" r:id="rId47"/>
    <p:sldId id="304" r:id="rId48"/>
    <p:sldId id="299" r:id="rId49"/>
    <p:sldId id="300" r:id="rId50"/>
    <p:sldId id="305" r:id="rId51"/>
    <p:sldId id="306" r:id="rId52"/>
    <p:sldId id="307" r:id="rId53"/>
    <p:sldId id="308" r:id="rId54"/>
    <p:sldId id="309" r:id="rId55"/>
    <p:sldId id="310" r:id="rId56"/>
    <p:sldId id="311" r:id="rId57"/>
    <p:sldId id="312" r:id="rId58"/>
    <p:sldId id="315" r:id="rId59"/>
    <p:sldId id="313" r:id="rId60"/>
    <p:sldId id="314" r:id="rId61"/>
    <p:sldId id="31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9ED5"/>
    <a:srgbClr val="FFFFFF"/>
    <a:srgbClr val="F47D35"/>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1" d="100"/>
          <a:sy n="61" d="100"/>
        </p:scale>
        <p:origin x="60" y="1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192709-64A3-41D8-8F59-B7AF4937C4F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58E564D-98DF-4A6F-96FA-6CEFAD216568}">
      <dgm:prSet/>
      <dgm:spPr/>
      <dgm:t>
        <a:bodyPr/>
        <a:lstStyle/>
        <a:p>
          <a:r>
            <a:rPr lang="en-US"/>
            <a:t>Sales management has gained importance due to increasing competition and the need for improved distribution methods to reduce costs and increase profits.</a:t>
          </a:r>
        </a:p>
      </dgm:t>
    </dgm:pt>
    <dgm:pt modelId="{36EF54B4-602A-4DD3-9F01-EC7F9E89760F}" type="parTrans" cxnId="{C20831AC-3BE6-4A50-B803-004B73913C25}">
      <dgm:prSet/>
      <dgm:spPr/>
      <dgm:t>
        <a:bodyPr/>
        <a:lstStyle/>
        <a:p>
          <a:endParaRPr lang="en-US"/>
        </a:p>
      </dgm:t>
    </dgm:pt>
    <dgm:pt modelId="{0A932043-44A4-4500-B489-E6A4D604DB69}" type="sibTrans" cxnId="{C20831AC-3BE6-4A50-B803-004B73913C25}">
      <dgm:prSet/>
      <dgm:spPr/>
      <dgm:t>
        <a:bodyPr/>
        <a:lstStyle/>
        <a:p>
          <a:endParaRPr lang="en-US"/>
        </a:p>
      </dgm:t>
    </dgm:pt>
    <dgm:pt modelId="{EB46CCE4-6202-4C03-BE7D-DDACB328C317}">
      <dgm:prSet/>
      <dgm:spPr/>
      <dgm:t>
        <a:bodyPr/>
        <a:lstStyle/>
        <a:p>
          <a:r>
            <a:rPr lang="en-US"/>
            <a:t>It is now the most important function in a commercial and business enterprise. Effective sales management not only drives revenue growth but also enhances customer satisfaction and loyalty. </a:t>
          </a:r>
        </a:p>
      </dgm:t>
    </dgm:pt>
    <dgm:pt modelId="{E9E828CD-381B-4F64-A145-7C99310E9BF6}" type="parTrans" cxnId="{9EDF80EC-63AD-431A-ABC7-547341F6DA36}">
      <dgm:prSet/>
      <dgm:spPr/>
      <dgm:t>
        <a:bodyPr/>
        <a:lstStyle/>
        <a:p>
          <a:endParaRPr lang="en-US"/>
        </a:p>
      </dgm:t>
    </dgm:pt>
    <dgm:pt modelId="{671CE37C-FBBD-401D-A796-771E8ABB4FCB}" type="sibTrans" cxnId="{9EDF80EC-63AD-431A-ABC7-547341F6DA36}">
      <dgm:prSet/>
      <dgm:spPr/>
      <dgm:t>
        <a:bodyPr/>
        <a:lstStyle/>
        <a:p>
          <a:endParaRPr lang="en-US"/>
        </a:p>
      </dgm:t>
    </dgm:pt>
    <dgm:pt modelId="{FC5B8831-9AB1-4D45-A75D-23A9A0BD8E38}">
      <dgm:prSet/>
      <dgm:spPr/>
      <dgm:t>
        <a:bodyPr/>
        <a:lstStyle/>
        <a:p>
          <a:r>
            <a:rPr lang="en-US"/>
            <a:t>By analyzing sales data, businesses can identify trends, optimize strategies, and make informed decisions to stay ahead in the market.</a:t>
          </a:r>
        </a:p>
      </dgm:t>
    </dgm:pt>
    <dgm:pt modelId="{DC3F4C07-CF5C-49D9-B34E-696DC35C01CC}" type="parTrans" cxnId="{687CAAE9-D27F-46B3-97BB-674887F7BC7F}">
      <dgm:prSet/>
      <dgm:spPr/>
      <dgm:t>
        <a:bodyPr/>
        <a:lstStyle/>
        <a:p>
          <a:endParaRPr lang="en-US"/>
        </a:p>
      </dgm:t>
    </dgm:pt>
    <dgm:pt modelId="{14968FED-436E-4822-8CEF-6FC7EDE0AD43}" type="sibTrans" cxnId="{687CAAE9-D27F-46B3-97BB-674887F7BC7F}">
      <dgm:prSet/>
      <dgm:spPr/>
      <dgm:t>
        <a:bodyPr/>
        <a:lstStyle/>
        <a:p>
          <a:endParaRPr lang="en-US"/>
        </a:p>
      </dgm:t>
    </dgm:pt>
    <dgm:pt modelId="{0D3AD2C8-EA26-42BE-B292-D8FBAC1979DA}" type="pres">
      <dgm:prSet presAssocID="{AF192709-64A3-41D8-8F59-B7AF4937C4FE}" presName="root" presStyleCnt="0">
        <dgm:presLayoutVars>
          <dgm:dir/>
          <dgm:resizeHandles val="exact"/>
        </dgm:presLayoutVars>
      </dgm:prSet>
      <dgm:spPr/>
    </dgm:pt>
    <dgm:pt modelId="{B451763F-D672-4233-A3A3-419BFE47C650}" type="pres">
      <dgm:prSet presAssocID="{658E564D-98DF-4A6F-96FA-6CEFAD216568}" presName="compNode" presStyleCnt="0"/>
      <dgm:spPr/>
    </dgm:pt>
    <dgm:pt modelId="{99A49973-662D-40A1-A437-F02E10399F1C}" type="pres">
      <dgm:prSet presAssocID="{658E564D-98DF-4A6F-96FA-6CEFAD21656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Upward Trend"/>
        </a:ext>
      </dgm:extLst>
    </dgm:pt>
    <dgm:pt modelId="{C453D0C8-6F56-43AB-95E6-C56D3331DA8E}" type="pres">
      <dgm:prSet presAssocID="{658E564D-98DF-4A6F-96FA-6CEFAD216568}" presName="spaceRect" presStyleCnt="0"/>
      <dgm:spPr/>
    </dgm:pt>
    <dgm:pt modelId="{E9286FCF-1FFA-4CE5-99ED-0591C6318F81}" type="pres">
      <dgm:prSet presAssocID="{658E564D-98DF-4A6F-96FA-6CEFAD216568}" presName="textRect" presStyleLbl="revTx" presStyleIdx="0" presStyleCnt="3">
        <dgm:presLayoutVars>
          <dgm:chMax val="1"/>
          <dgm:chPref val="1"/>
        </dgm:presLayoutVars>
      </dgm:prSet>
      <dgm:spPr/>
    </dgm:pt>
    <dgm:pt modelId="{5D91D64C-5AF0-4CB6-9DA1-E91E0E54D359}" type="pres">
      <dgm:prSet presAssocID="{0A932043-44A4-4500-B489-E6A4D604DB69}" presName="sibTrans" presStyleCnt="0"/>
      <dgm:spPr/>
    </dgm:pt>
    <dgm:pt modelId="{FA9E4113-1384-47B8-B86F-8AC3E76A9C86}" type="pres">
      <dgm:prSet presAssocID="{EB46CCE4-6202-4C03-BE7D-DDACB328C317}" presName="compNode" presStyleCnt="0"/>
      <dgm:spPr/>
    </dgm:pt>
    <dgm:pt modelId="{D39508C0-3BC3-45DF-A435-235E5198FC99}" type="pres">
      <dgm:prSet presAssocID="{EB46CCE4-6202-4C03-BE7D-DDACB328C31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D3A810BC-2BD2-4D0E-92C9-43B6355AC841}" type="pres">
      <dgm:prSet presAssocID="{EB46CCE4-6202-4C03-BE7D-DDACB328C317}" presName="spaceRect" presStyleCnt="0"/>
      <dgm:spPr/>
    </dgm:pt>
    <dgm:pt modelId="{EE73EFE2-2FE4-49D9-9430-A3967D783F1E}" type="pres">
      <dgm:prSet presAssocID="{EB46CCE4-6202-4C03-BE7D-DDACB328C317}" presName="textRect" presStyleLbl="revTx" presStyleIdx="1" presStyleCnt="3">
        <dgm:presLayoutVars>
          <dgm:chMax val="1"/>
          <dgm:chPref val="1"/>
        </dgm:presLayoutVars>
      </dgm:prSet>
      <dgm:spPr/>
    </dgm:pt>
    <dgm:pt modelId="{430618B0-E40D-4E14-A199-699D477EA52C}" type="pres">
      <dgm:prSet presAssocID="{671CE37C-FBBD-401D-A796-771E8ABB4FCB}" presName="sibTrans" presStyleCnt="0"/>
      <dgm:spPr/>
    </dgm:pt>
    <dgm:pt modelId="{7C28BAC9-7294-4FDF-A6D7-4E675E5D5C42}" type="pres">
      <dgm:prSet presAssocID="{FC5B8831-9AB1-4D45-A75D-23A9A0BD8E38}" presName="compNode" presStyleCnt="0"/>
      <dgm:spPr/>
    </dgm:pt>
    <dgm:pt modelId="{16304EBD-8213-4DC6-BA7D-7E6F9FBA6966}" type="pres">
      <dgm:prSet presAssocID="{FC5B8831-9AB1-4D45-A75D-23A9A0BD8E3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34B045CA-7B67-4C11-BBB0-34D5E5054417}" type="pres">
      <dgm:prSet presAssocID="{FC5B8831-9AB1-4D45-A75D-23A9A0BD8E38}" presName="spaceRect" presStyleCnt="0"/>
      <dgm:spPr/>
    </dgm:pt>
    <dgm:pt modelId="{FD2FEF93-EC54-4348-A8C3-7FD65F8C48C4}" type="pres">
      <dgm:prSet presAssocID="{FC5B8831-9AB1-4D45-A75D-23A9A0BD8E38}" presName="textRect" presStyleLbl="revTx" presStyleIdx="2" presStyleCnt="3">
        <dgm:presLayoutVars>
          <dgm:chMax val="1"/>
          <dgm:chPref val="1"/>
        </dgm:presLayoutVars>
      </dgm:prSet>
      <dgm:spPr/>
    </dgm:pt>
  </dgm:ptLst>
  <dgm:cxnLst>
    <dgm:cxn modelId="{13F16925-14D8-427E-A74C-97AA73E9854F}" type="presOf" srcId="{FC5B8831-9AB1-4D45-A75D-23A9A0BD8E38}" destId="{FD2FEF93-EC54-4348-A8C3-7FD65F8C48C4}" srcOrd="0" destOrd="0" presId="urn:microsoft.com/office/officeart/2018/2/layout/IconLabelList"/>
    <dgm:cxn modelId="{C3E7592E-1725-4B46-AC77-A84999E3D66C}" type="presOf" srcId="{EB46CCE4-6202-4C03-BE7D-DDACB328C317}" destId="{EE73EFE2-2FE4-49D9-9430-A3967D783F1E}" srcOrd="0" destOrd="0" presId="urn:microsoft.com/office/officeart/2018/2/layout/IconLabelList"/>
    <dgm:cxn modelId="{3B35843A-B4D3-4A62-82DE-6BE220541E69}" type="presOf" srcId="{658E564D-98DF-4A6F-96FA-6CEFAD216568}" destId="{E9286FCF-1FFA-4CE5-99ED-0591C6318F81}" srcOrd="0" destOrd="0" presId="urn:microsoft.com/office/officeart/2018/2/layout/IconLabelList"/>
    <dgm:cxn modelId="{C8A5E78C-0F40-463C-A5E0-6E6909A50C3D}" type="presOf" srcId="{AF192709-64A3-41D8-8F59-B7AF4937C4FE}" destId="{0D3AD2C8-EA26-42BE-B292-D8FBAC1979DA}" srcOrd="0" destOrd="0" presId="urn:microsoft.com/office/officeart/2018/2/layout/IconLabelList"/>
    <dgm:cxn modelId="{C20831AC-3BE6-4A50-B803-004B73913C25}" srcId="{AF192709-64A3-41D8-8F59-B7AF4937C4FE}" destId="{658E564D-98DF-4A6F-96FA-6CEFAD216568}" srcOrd="0" destOrd="0" parTransId="{36EF54B4-602A-4DD3-9F01-EC7F9E89760F}" sibTransId="{0A932043-44A4-4500-B489-E6A4D604DB69}"/>
    <dgm:cxn modelId="{687CAAE9-D27F-46B3-97BB-674887F7BC7F}" srcId="{AF192709-64A3-41D8-8F59-B7AF4937C4FE}" destId="{FC5B8831-9AB1-4D45-A75D-23A9A0BD8E38}" srcOrd="2" destOrd="0" parTransId="{DC3F4C07-CF5C-49D9-B34E-696DC35C01CC}" sibTransId="{14968FED-436E-4822-8CEF-6FC7EDE0AD43}"/>
    <dgm:cxn modelId="{9EDF80EC-63AD-431A-ABC7-547341F6DA36}" srcId="{AF192709-64A3-41D8-8F59-B7AF4937C4FE}" destId="{EB46CCE4-6202-4C03-BE7D-DDACB328C317}" srcOrd="1" destOrd="0" parTransId="{E9E828CD-381B-4F64-A145-7C99310E9BF6}" sibTransId="{671CE37C-FBBD-401D-A796-771E8ABB4FCB}"/>
    <dgm:cxn modelId="{F962BC63-D31E-4691-B038-7B66EB5F6A1B}" type="presParOf" srcId="{0D3AD2C8-EA26-42BE-B292-D8FBAC1979DA}" destId="{B451763F-D672-4233-A3A3-419BFE47C650}" srcOrd="0" destOrd="0" presId="urn:microsoft.com/office/officeart/2018/2/layout/IconLabelList"/>
    <dgm:cxn modelId="{8D16917E-B4CD-4EE7-B0C7-D9AB33D809AA}" type="presParOf" srcId="{B451763F-D672-4233-A3A3-419BFE47C650}" destId="{99A49973-662D-40A1-A437-F02E10399F1C}" srcOrd="0" destOrd="0" presId="urn:microsoft.com/office/officeart/2018/2/layout/IconLabelList"/>
    <dgm:cxn modelId="{964AB5F6-58CC-4908-8155-C9F5CA326970}" type="presParOf" srcId="{B451763F-D672-4233-A3A3-419BFE47C650}" destId="{C453D0C8-6F56-43AB-95E6-C56D3331DA8E}" srcOrd="1" destOrd="0" presId="urn:microsoft.com/office/officeart/2018/2/layout/IconLabelList"/>
    <dgm:cxn modelId="{D3D88560-039F-49B8-A6BE-EC40B1910C2A}" type="presParOf" srcId="{B451763F-D672-4233-A3A3-419BFE47C650}" destId="{E9286FCF-1FFA-4CE5-99ED-0591C6318F81}" srcOrd="2" destOrd="0" presId="urn:microsoft.com/office/officeart/2018/2/layout/IconLabelList"/>
    <dgm:cxn modelId="{9B550C22-4FE8-4D4E-9DF3-501DD8612F38}" type="presParOf" srcId="{0D3AD2C8-EA26-42BE-B292-D8FBAC1979DA}" destId="{5D91D64C-5AF0-4CB6-9DA1-E91E0E54D359}" srcOrd="1" destOrd="0" presId="urn:microsoft.com/office/officeart/2018/2/layout/IconLabelList"/>
    <dgm:cxn modelId="{13959F4E-755B-46DD-A7EA-60A01D009F31}" type="presParOf" srcId="{0D3AD2C8-EA26-42BE-B292-D8FBAC1979DA}" destId="{FA9E4113-1384-47B8-B86F-8AC3E76A9C86}" srcOrd="2" destOrd="0" presId="urn:microsoft.com/office/officeart/2018/2/layout/IconLabelList"/>
    <dgm:cxn modelId="{99372C34-A60B-40ED-84A5-C5E9DEE81B25}" type="presParOf" srcId="{FA9E4113-1384-47B8-B86F-8AC3E76A9C86}" destId="{D39508C0-3BC3-45DF-A435-235E5198FC99}" srcOrd="0" destOrd="0" presId="urn:microsoft.com/office/officeart/2018/2/layout/IconLabelList"/>
    <dgm:cxn modelId="{B7E39DB4-DEBE-4BA3-B9EB-71563B8A4048}" type="presParOf" srcId="{FA9E4113-1384-47B8-B86F-8AC3E76A9C86}" destId="{D3A810BC-2BD2-4D0E-92C9-43B6355AC841}" srcOrd="1" destOrd="0" presId="urn:microsoft.com/office/officeart/2018/2/layout/IconLabelList"/>
    <dgm:cxn modelId="{074B539F-EC60-480A-9B00-4737EE44C3E9}" type="presParOf" srcId="{FA9E4113-1384-47B8-B86F-8AC3E76A9C86}" destId="{EE73EFE2-2FE4-49D9-9430-A3967D783F1E}" srcOrd="2" destOrd="0" presId="urn:microsoft.com/office/officeart/2018/2/layout/IconLabelList"/>
    <dgm:cxn modelId="{DB84F00C-9AA5-444F-A00E-6F34F9C3EE7F}" type="presParOf" srcId="{0D3AD2C8-EA26-42BE-B292-D8FBAC1979DA}" destId="{430618B0-E40D-4E14-A199-699D477EA52C}" srcOrd="3" destOrd="0" presId="urn:microsoft.com/office/officeart/2018/2/layout/IconLabelList"/>
    <dgm:cxn modelId="{5D4BCC9F-E7EA-4025-BD25-9C28900DD3BC}" type="presParOf" srcId="{0D3AD2C8-EA26-42BE-B292-D8FBAC1979DA}" destId="{7C28BAC9-7294-4FDF-A6D7-4E675E5D5C42}" srcOrd="4" destOrd="0" presId="urn:microsoft.com/office/officeart/2018/2/layout/IconLabelList"/>
    <dgm:cxn modelId="{8BD4BE6D-62E4-453A-BF00-9CAA971045AD}" type="presParOf" srcId="{7C28BAC9-7294-4FDF-A6D7-4E675E5D5C42}" destId="{16304EBD-8213-4DC6-BA7D-7E6F9FBA6966}" srcOrd="0" destOrd="0" presId="urn:microsoft.com/office/officeart/2018/2/layout/IconLabelList"/>
    <dgm:cxn modelId="{7075CD62-C7DD-4C13-A33A-ACA9CD0E9983}" type="presParOf" srcId="{7C28BAC9-7294-4FDF-A6D7-4E675E5D5C42}" destId="{34B045CA-7B67-4C11-BBB0-34D5E5054417}" srcOrd="1" destOrd="0" presId="urn:microsoft.com/office/officeart/2018/2/layout/IconLabelList"/>
    <dgm:cxn modelId="{64D3F3F1-1181-46A8-8B09-9BFE9A7F92D8}" type="presParOf" srcId="{7C28BAC9-7294-4FDF-A6D7-4E675E5D5C42}" destId="{FD2FEF93-EC54-4348-A8C3-7FD65F8C48C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0D43BA-E3AB-463D-BE15-03AAFDDC43C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62CED12-71CD-4019-BF20-60555484D92F}">
      <dgm:prSet/>
      <dgm:spPr/>
      <dgm:t>
        <a:bodyPr/>
        <a:lstStyle/>
        <a:p>
          <a:r>
            <a:rPr lang="en-US" b="1"/>
            <a:t>ETL Process: </a:t>
          </a:r>
          <a:r>
            <a:rPr lang="en-US"/>
            <a:t>Extract, transform, and load an Amazon dataset.</a:t>
          </a:r>
        </a:p>
      </dgm:t>
    </dgm:pt>
    <dgm:pt modelId="{6D4B2DEB-641D-4DF5-84C5-E90BE918C325}" type="parTrans" cxnId="{E527E3B1-5403-49E2-8F78-C3BBC7F19E8A}">
      <dgm:prSet/>
      <dgm:spPr/>
      <dgm:t>
        <a:bodyPr/>
        <a:lstStyle/>
        <a:p>
          <a:endParaRPr lang="en-US"/>
        </a:p>
      </dgm:t>
    </dgm:pt>
    <dgm:pt modelId="{FE6C3362-F619-4ACA-AE1D-1855DB15CE33}" type="sibTrans" cxnId="{E527E3B1-5403-49E2-8F78-C3BBC7F19E8A}">
      <dgm:prSet/>
      <dgm:spPr/>
      <dgm:t>
        <a:bodyPr/>
        <a:lstStyle/>
        <a:p>
          <a:endParaRPr lang="en-US"/>
        </a:p>
      </dgm:t>
    </dgm:pt>
    <dgm:pt modelId="{C18D22C6-519C-4C16-8688-7E1045A49EC4}">
      <dgm:prSet/>
      <dgm:spPr/>
      <dgm:t>
        <a:bodyPr/>
        <a:lstStyle/>
        <a:p>
          <a:r>
            <a:rPr lang="en-US" b="1"/>
            <a:t>Sales Trend Analysis: </a:t>
          </a:r>
          <a:r>
            <a:rPr lang="en-US"/>
            <a:t>Identify sales trends month-wise, year-wise, and yearly-month-wise.</a:t>
          </a:r>
        </a:p>
      </dgm:t>
    </dgm:pt>
    <dgm:pt modelId="{3061078B-A7DB-4D7C-9F08-DCF9073D5DBE}" type="parTrans" cxnId="{E8F84EFA-1AFD-4760-A9A1-EF079A15E340}">
      <dgm:prSet/>
      <dgm:spPr/>
      <dgm:t>
        <a:bodyPr/>
        <a:lstStyle/>
        <a:p>
          <a:endParaRPr lang="en-US"/>
        </a:p>
      </dgm:t>
    </dgm:pt>
    <dgm:pt modelId="{D231F542-9826-4444-8AA8-C91670ED4A23}" type="sibTrans" cxnId="{E8F84EFA-1AFD-4760-A9A1-EF079A15E340}">
      <dgm:prSet/>
      <dgm:spPr/>
      <dgm:t>
        <a:bodyPr/>
        <a:lstStyle/>
        <a:p>
          <a:endParaRPr lang="en-US"/>
        </a:p>
      </dgm:t>
    </dgm:pt>
    <dgm:pt modelId="{54C7D861-A7C5-4592-B2B5-A644A06CD8C4}">
      <dgm:prSet/>
      <dgm:spPr/>
      <dgm:t>
        <a:bodyPr/>
        <a:lstStyle/>
        <a:p>
          <a:r>
            <a:rPr lang="en-US" b="1"/>
            <a:t>Key Metrics and Relationships: </a:t>
          </a:r>
          <a:r>
            <a:rPr lang="en-US"/>
            <a:t>Determine key metrics and factors, and show meaningful relationships between attributes.</a:t>
          </a:r>
        </a:p>
      </dgm:t>
    </dgm:pt>
    <dgm:pt modelId="{8B51465A-87D3-4BE1-ACC4-51327E752DC0}" type="parTrans" cxnId="{9607B056-85C3-4D11-B155-34A11851D160}">
      <dgm:prSet/>
      <dgm:spPr/>
      <dgm:t>
        <a:bodyPr/>
        <a:lstStyle/>
        <a:p>
          <a:endParaRPr lang="en-US"/>
        </a:p>
      </dgm:t>
    </dgm:pt>
    <dgm:pt modelId="{8007F645-8857-46C7-8F14-1163A5273859}" type="sibTrans" cxnId="{9607B056-85C3-4D11-B155-34A11851D160}">
      <dgm:prSet/>
      <dgm:spPr/>
      <dgm:t>
        <a:bodyPr/>
        <a:lstStyle/>
        <a:p>
          <a:endParaRPr lang="en-US"/>
        </a:p>
      </dgm:t>
    </dgm:pt>
    <dgm:pt modelId="{3E872BF6-D3ED-49E1-8709-C1F0D7D3F9A4}" type="pres">
      <dgm:prSet presAssocID="{5E0D43BA-E3AB-463D-BE15-03AAFDDC43C2}" presName="root" presStyleCnt="0">
        <dgm:presLayoutVars>
          <dgm:dir/>
          <dgm:resizeHandles val="exact"/>
        </dgm:presLayoutVars>
      </dgm:prSet>
      <dgm:spPr/>
    </dgm:pt>
    <dgm:pt modelId="{459CE317-0B70-44A0-8252-57951313F7A2}" type="pres">
      <dgm:prSet presAssocID="{B62CED12-71CD-4019-BF20-60555484D92F}" presName="compNode" presStyleCnt="0"/>
      <dgm:spPr/>
    </dgm:pt>
    <dgm:pt modelId="{4830318F-EA59-4DCB-8144-501FB877C832}" type="pres">
      <dgm:prSet presAssocID="{B62CED12-71CD-4019-BF20-60555484D92F}" presName="bgRect" presStyleLbl="bgShp" presStyleIdx="0" presStyleCnt="3"/>
      <dgm:spPr/>
    </dgm:pt>
    <dgm:pt modelId="{3F319EF0-65C8-4BF1-ABFA-ABDF696F6A66}" type="pres">
      <dgm:prSet presAssocID="{B62CED12-71CD-4019-BF20-60555484D92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8B92CBAC-686B-4250-A520-EE9D507142FA}" type="pres">
      <dgm:prSet presAssocID="{B62CED12-71CD-4019-BF20-60555484D92F}" presName="spaceRect" presStyleCnt="0"/>
      <dgm:spPr/>
    </dgm:pt>
    <dgm:pt modelId="{5E047976-64C0-4DB4-B956-64C12A893D4A}" type="pres">
      <dgm:prSet presAssocID="{B62CED12-71CD-4019-BF20-60555484D92F}" presName="parTx" presStyleLbl="revTx" presStyleIdx="0" presStyleCnt="3">
        <dgm:presLayoutVars>
          <dgm:chMax val="0"/>
          <dgm:chPref val="0"/>
        </dgm:presLayoutVars>
      </dgm:prSet>
      <dgm:spPr/>
    </dgm:pt>
    <dgm:pt modelId="{E62D38E9-5B3C-4489-869D-85C258A9175B}" type="pres">
      <dgm:prSet presAssocID="{FE6C3362-F619-4ACA-AE1D-1855DB15CE33}" presName="sibTrans" presStyleCnt="0"/>
      <dgm:spPr/>
    </dgm:pt>
    <dgm:pt modelId="{272FBAE6-8A10-4B8A-BCCA-E178DCF424CC}" type="pres">
      <dgm:prSet presAssocID="{C18D22C6-519C-4C16-8688-7E1045A49EC4}" presName="compNode" presStyleCnt="0"/>
      <dgm:spPr/>
    </dgm:pt>
    <dgm:pt modelId="{0F1B9EDC-0563-41BE-9F55-728075295AC3}" type="pres">
      <dgm:prSet presAssocID="{C18D22C6-519C-4C16-8688-7E1045A49EC4}" presName="bgRect" presStyleLbl="bgShp" presStyleIdx="1" presStyleCnt="3"/>
      <dgm:spPr/>
    </dgm:pt>
    <dgm:pt modelId="{1418530D-E8EB-4DD3-B18E-9703668EFB40}" type="pres">
      <dgm:prSet presAssocID="{C18D22C6-519C-4C16-8688-7E1045A49EC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DF720E64-CCE0-4273-B67D-DDDC1D556DE1}" type="pres">
      <dgm:prSet presAssocID="{C18D22C6-519C-4C16-8688-7E1045A49EC4}" presName="spaceRect" presStyleCnt="0"/>
      <dgm:spPr/>
    </dgm:pt>
    <dgm:pt modelId="{47FFE62A-E7DD-475C-9014-75A5C7FEC374}" type="pres">
      <dgm:prSet presAssocID="{C18D22C6-519C-4C16-8688-7E1045A49EC4}" presName="parTx" presStyleLbl="revTx" presStyleIdx="1" presStyleCnt="3">
        <dgm:presLayoutVars>
          <dgm:chMax val="0"/>
          <dgm:chPref val="0"/>
        </dgm:presLayoutVars>
      </dgm:prSet>
      <dgm:spPr/>
    </dgm:pt>
    <dgm:pt modelId="{7B47D170-72FA-42F2-8EB2-CF291A95FE1C}" type="pres">
      <dgm:prSet presAssocID="{D231F542-9826-4444-8AA8-C91670ED4A23}" presName="sibTrans" presStyleCnt="0"/>
      <dgm:spPr/>
    </dgm:pt>
    <dgm:pt modelId="{AB1A6FB1-F646-4C9B-92F1-A8EB17FF32F9}" type="pres">
      <dgm:prSet presAssocID="{54C7D861-A7C5-4592-B2B5-A644A06CD8C4}" presName="compNode" presStyleCnt="0"/>
      <dgm:spPr/>
    </dgm:pt>
    <dgm:pt modelId="{7314FC61-57FF-42F2-A23C-C9A7B1F8DD9C}" type="pres">
      <dgm:prSet presAssocID="{54C7D861-A7C5-4592-B2B5-A644A06CD8C4}" presName="bgRect" presStyleLbl="bgShp" presStyleIdx="2" presStyleCnt="3"/>
      <dgm:spPr/>
    </dgm:pt>
    <dgm:pt modelId="{3CB8C075-D885-4EB8-ACCB-474C1488F4DD}" type="pres">
      <dgm:prSet presAssocID="{54C7D861-A7C5-4592-B2B5-A644A06CD8C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enn Diagram"/>
        </a:ext>
      </dgm:extLst>
    </dgm:pt>
    <dgm:pt modelId="{B008510B-620C-4861-9FC8-2FC74BFED425}" type="pres">
      <dgm:prSet presAssocID="{54C7D861-A7C5-4592-B2B5-A644A06CD8C4}" presName="spaceRect" presStyleCnt="0"/>
      <dgm:spPr/>
    </dgm:pt>
    <dgm:pt modelId="{5E7DC2AE-8C85-41A9-BB1F-0B4E7256970E}" type="pres">
      <dgm:prSet presAssocID="{54C7D861-A7C5-4592-B2B5-A644A06CD8C4}" presName="parTx" presStyleLbl="revTx" presStyleIdx="2" presStyleCnt="3">
        <dgm:presLayoutVars>
          <dgm:chMax val="0"/>
          <dgm:chPref val="0"/>
        </dgm:presLayoutVars>
      </dgm:prSet>
      <dgm:spPr/>
    </dgm:pt>
  </dgm:ptLst>
  <dgm:cxnLst>
    <dgm:cxn modelId="{125DA30E-7512-43F2-A8CC-90403468C08C}" type="presOf" srcId="{5E0D43BA-E3AB-463D-BE15-03AAFDDC43C2}" destId="{3E872BF6-D3ED-49E1-8709-C1F0D7D3F9A4}" srcOrd="0" destOrd="0" presId="urn:microsoft.com/office/officeart/2018/2/layout/IconVerticalSolidList"/>
    <dgm:cxn modelId="{68B6A927-C0C7-4A09-A7BF-EF8DDF2FEE55}" type="presOf" srcId="{54C7D861-A7C5-4592-B2B5-A644A06CD8C4}" destId="{5E7DC2AE-8C85-41A9-BB1F-0B4E7256970E}" srcOrd="0" destOrd="0" presId="urn:microsoft.com/office/officeart/2018/2/layout/IconVerticalSolidList"/>
    <dgm:cxn modelId="{9607B056-85C3-4D11-B155-34A11851D160}" srcId="{5E0D43BA-E3AB-463D-BE15-03AAFDDC43C2}" destId="{54C7D861-A7C5-4592-B2B5-A644A06CD8C4}" srcOrd="2" destOrd="0" parTransId="{8B51465A-87D3-4BE1-ACC4-51327E752DC0}" sibTransId="{8007F645-8857-46C7-8F14-1163A5273859}"/>
    <dgm:cxn modelId="{F6822794-12DB-45B7-8847-80FA3DA8B3E4}" type="presOf" srcId="{C18D22C6-519C-4C16-8688-7E1045A49EC4}" destId="{47FFE62A-E7DD-475C-9014-75A5C7FEC374}" srcOrd="0" destOrd="0" presId="urn:microsoft.com/office/officeart/2018/2/layout/IconVerticalSolidList"/>
    <dgm:cxn modelId="{E527E3B1-5403-49E2-8F78-C3BBC7F19E8A}" srcId="{5E0D43BA-E3AB-463D-BE15-03AAFDDC43C2}" destId="{B62CED12-71CD-4019-BF20-60555484D92F}" srcOrd="0" destOrd="0" parTransId="{6D4B2DEB-641D-4DF5-84C5-E90BE918C325}" sibTransId="{FE6C3362-F619-4ACA-AE1D-1855DB15CE33}"/>
    <dgm:cxn modelId="{915C57B2-8A57-4C3D-9DB9-1BBDBD640193}" type="presOf" srcId="{B62CED12-71CD-4019-BF20-60555484D92F}" destId="{5E047976-64C0-4DB4-B956-64C12A893D4A}" srcOrd="0" destOrd="0" presId="urn:microsoft.com/office/officeart/2018/2/layout/IconVerticalSolidList"/>
    <dgm:cxn modelId="{E8F84EFA-1AFD-4760-A9A1-EF079A15E340}" srcId="{5E0D43BA-E3AB-463D-BE15-03AAFDDC43C2}" destId="{C18D22C6-519C-4C16-8688-7E1045A49EC4}" srcOrd="1" destOrd="0" parTransId="{3061078B-A7DB-4D7C-9F08-DCF9073D5DBE}" sibTransId="{D231F542-9826-4444-8AA8-C91670ED4A23}"/>
    <dgm:cxn modelId="{F7BDFA7B-15C1-43E3-9006-CC7B79BEDE8B}" type="presParOf" srcId="{3E872BF6-D3ED-49E1-8709-C1F0D7D3F9A4}" destId="{459CE317-0B70-44A0-8252-57951313F7A2}" srcOrd="0" destOrd="0" presId="urn:microsoft.com/office/officeart/2018/2/layout/IconVerticalSolidList"/>
    <dgm:cxn modelId="{97B791E9-8093-46FC-913F-A735A0BF6156}" type="presParOf" srcId="{459CE317-0B70-44A0-8252-57951313F7A2}" destId="{4830318F-EA59-4DCB-8144-501FB877C832}" srcOrd="0" destOrd="0" presId="urn:microsoft.com/office/officeart/2018/2/layout/IconVerticalSolidList"/>
    <dgm:cxn modelId="{0A615A95-4359-4512-8C8F-58559DEF035C}" type="presParOf" srcId="{459CE317-0B70-44A0-8252-57951313F7A2}" destId="{3F319EF0-65C8-4BF1-ABFA-ABDF696F6A66}" srcOrd="1" destOrd="0" presId="urn:microsoft.com/office/officeart/2018/2/layout/IconVerticalSolidList"/>
    <dgm:cxn modelId="{C050A4D5-A203-4B9B-83D1-8C71DABF132F}" type="presParOf" srcId="{459CE317-0B70-44A0-8252-57951313F7A2}" destId="{8B92CBAC-686B-4250-A520-EE9D507142FA}" srcOrd="2" destOrd="0" presId="urn:microsoft.com/office/officeart/2018/2/layout/IconVerticalSolidList"/>
    <dgm:cxn modelId="{A950549F-6D55-4A21-BCEE-27667DEFA300}" type="presParOf" srcId="{459CE317-0B70-44A0-8252-57951313F7A2}" destId="{5E047976-64C0-4DB4-B956-64C12A893D4A}" srcOrd="3" destOrd="0" presId="urn:microsoft.com/office/officeart/2018/2/layout/IconVerticalSolidList"/>
    <dgm:cxn modelId="{5D44B76F-4BA1-4C3F-B29E-30939C7C5C14}" type="presParOf" srcId="{3E872BF6-D3ED-49E1-8709-C1F0D7D3F9A4}" destId="{E62D38E9-5B3C-4489-869D-85C258A9175B}" srcOrd="1" destOrd="0" presId="urn:microsoft.com/office/officeart/2018/2/layout/IconVerticalSolidList"/>
    <dgm:cxn modelId="{A67B7E92-B905-431B-9881-18F8DABB220D}" type="presParOf" srcId="{3E872BF6-D3ED-49E1-8709-C1F0D7D3F9A4}" destId="{272FBAE6-8A10-4B8A-BCCA-E178DCF424CC}" srcOrd="2" destOrd="0" presId="urn:microsoft.com/office/officeart/2018/2/layout/IconVerticalSolidList"/>
    <dgm:cxn modelId="{28A0C412-9579-483B-A13F-6C17B03768C6}" type="presParOf" srcId="{272FBAE6-8A10-4B8A-BCCA-E178DCF424CC}" destId="{0F1B9EDC-0563-41BE-9F55-728075295AC3}" srcOrd="0" destOrd="0" presId="urn:microsoft.com/office/officeart/2018/2/layout/IconVerticalSolidList"/>
    <dgm:cxn modelId="{8C7A8621-53BE-477C-9A19-34BF5CF72A20}" type="presParOf" srcId="{272FBAE6-8A10-4B8A-BCCA-E178DCF424CC}" destId="{1418530D-E8EB-4DD3-B18E-9703668EFB40}" srcOrd="1" destOrd="0" presId="urn:microsoft.com/office/officeart/2018/2/layout/IconVerticalSolidList"/>
    <dgm:cxn modelId="{2EFE158D-2EF6-4411-8E25-588F90542543}" type="presParOf" srcId="{272FBAE6-8A10-4B8A-BCCA-E178DCF424CC}" destId="{DF720E64-CCE0-4273-B67D-DDDC1D556DE1}" srcOrd="2" destOrd="0" presId="urn:microsoft.com/office/officeart/2018/2/layout/IconVerticalSolidList"/>
    <dgm:cxn modelId="{6491A0CF-746B-4FFF-BE56-7C0889574D85}" type="presParOf" srcId="{272FBAE6-8A10-4B8A-BCCA-E178DCF424CC}" destId="{47FFE62A-E7DD-475C-9014-75A5C7FEC374}" srcOrd="3" destOrd="0" presId="urn:microsoft.com/office/officeart/2018/2/layout/IconVerticalSolidList"/>
    <dgm:cxn modelId="{5893F990-96FF-4992-A3ED-996F034D8D60}" type="presParOf" srcId="{3E872BF6-D3ED-49E1-8709-C1F0D7D3F9A4}" destId="{7B47D170-72FA-42F2-8EB2-CF291A95FE1C}" srcOrd="3" destOrd="0" presId="urn:microsoft.com/office/officeart/2018/2/layout/IconVerticalSolidList"/>
    <dgm:cxn modelId="{35F7997D-D23C-4112-814C-9C5AF58F6F5B}" type="presParOf" srcId="{3E872BF6-D3ED-49E1-8709-C1F0D7D3F9A4}" destId="{AB1A6FB1-F646-4C9B-92F1-A8EB17FF32F9}" srcOrd="4" destOrd="0" presId="urn:microsoft.com/office/officeart/2018/2/layout/IconVerticalSolidList"/>
    <dgm:cxn modelId="{88063C72-C508-4608-9BB3-2031D6435DEE}" type="presParOf" srcId="{AB1A6FB1-F646-4C9B-92F1-A8EB17FF32F9}" destId="{7314FC61-57FF-42F2-A23C-C9A7B1F8DD9C}" srcOrd="0" destOrd="0" presId="urn:microsoft.com/office/officeart/2018/2/layout/IconVerticalSolidList"/>
    <dgm:cxn modelId="{656D68F3-96CB-4175-9EDE-957F98EAF7E8}" type="presParOf" srcId="{AB1A6FB1-F646-4C9B-92F1-A8EB17FF32F9}" destId="{3CB8C075-D885-4EB8-ACCB-474C1488F4DD}" srcOrd="1" destOrd="0" presId="urn:microsoft.com/office/officeart/2018/2/layout/IconVerticalSolidList"/>
    <dgm:cxn modelId="{58B98525-A9BB-4FEB-83B5-F20C2495DBFD}" type="presParOf" srcId="{AB1A6FB1-F646-4C9B-92F1-A8EB17FF32F9}" destId="{B008510B-620C-4861-9FC8-2FC74BFED425}" srcOrd="2" destOrd="0" presId="urn:microsoft.com/office/officeart/2018/2/layout/IconVerticalSolidList"/>
    <dgm:cxn modelId="{D811CB77-1257-4512-AB0E-A051B920EA99}" type="presParOf" srcId="{AB1A6FB1-F646-4C9B-92F1-A8EB17FF32F9}" destId="{5E7DC2AE-8C85-41A9-BB1F-0B4E7256970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10D464-4B33-4AF6-AAB9-9A663A67C1E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A3789DA-C34E-43F5-863B-213811A7EBAF}">
      <dgm:prSet/>
      <dgm:spPr/>
      <dgm:t>
        <a:bodyPr/>
        <a:lstStyle/>
        <a:p>
          <a:r>
            <a:rPr lang="en-US" b="1"/>
            <a:t>Sub-Saharan Africa:</a:t>
          </a:r>
          <a:endParaRPr lang="en-US"/>
        </a:p>
      </dgm:t>
    </dgm:pt>
    <dgm:pt modelId="{4AAA7E0E-659E-415B-817C-B55A8C19AF1C}" type="parTrans" cxnId="{5DCD8ABE-1CEB-4618-854E-4451C66C2189}">
      <dgm:prSet/>
      <dgm:spPr/>
      <dgm:t>
        <a:bodyPr/>
        <a:lstStyle/>
        <a:p>
          <a:endParaRPr lang="en-US"/>
        </a:p>
      </dgm:t>
    </dgm:pt>
    <dgm:pt modelId="{C8612F91-5BED-42D5-9247-2FFE38589A2F}" type="sibTrans" cxnId="{5DCD8ABE-1CEB-4618-854E-4451C66C2189}">
      <dgm:prSet/>
      <dgm:spPr/>
      <dgm:t>
        <a:bodyPr/>
        <a:lstStyle/>
        <a:p>
          <a:endParaRPr lang="en-US"/>
        </a:p>
      </dgm:t>
    </dgm:pt>
    <dgm:pt modelId="{5893FBE3-F4F0-4C89-9C92-47C206088872}">
      <dgm:prSet/>
      <dgm:spPr/>
      <dgm:t>
        <a:bodyPr/>
        <a:lstStyle/>
        <a:p>
          <a:r>
            <a:rPr lang="en-US"/>
            <a:t>Generates the</a:t>
          </a:r>
          <a:r>
            <a:rPr lang="en-US" b="1"/>
            <a:t> Highest</a:t>
          </a:r>
          <a:r>
            <a:rPr lang="en-US"/>
            <a:t> revenue</a:t>
          </a:r>
        </a:p>
      </dgm:t>
    </dgm:pt>
    <dgm:pt modelId="{9E08107B-AAB2-48C4-88E6-F0F904CFED9B}" type="parTrans" cxnId="{4967700D-1953-4A42-8BC5-511E33339038}">
      <dgm:prSet/>
      <dgm:spPr/>
      <dgm:t>
        <a:bodyPr/>
        <a:lstStyle/>
        <a:p>
          <a:endParaRPr lang="en-US"/>
        </a:p>
      </dgm:t>
    </dgm:pt>
    <dgm:pt modelId="{DFF73EF9-ED0D-43BA-8759-660DD7E694EB}" type="sibTrans" cxnId="{4967700D-1953-4A42-8BC5-511E33339038}">
      <dgm:prSet/>
      <dgm:spPr/>
      <dgm:t>
        <a:bodyPr/>
        <a:lstStyle/>
        <a:p>
          <a:endParaRPr lang="en-US"/>
        </a:p>
      </dgm:t>
    </dgm:pt>
    <dgm:pt modelId="{9ECCF5AE-A46C-45ED-BF36-C8746B4485FF}">
      <dgm:prSet/>
      <dgm:spPr/>
      <dgm:t>
        <a:bodyPr/>
        <a:lstStyle/>
        <a:p>
          <a:r>
            <a:rPr lang="en-US" b="1"/>
            <a:t>Europe and Asia:</a:t>
          </a:r>
          <a:endParaRPr lang="en-US"/>
        </a:p>
      </dgm:t>
    </dgm:pt>
    <dgm:pt modelId="{E7CF6766-9EC3-43C1-BA5B-B5C661261E20}" type="parTrans" cxnId="{E35282C8-94FD-49BB-8D8A-313AF7A31BFD}">
      <dgm:prSet/>
      <dgm:spPr/>
      <dgm:t>
        <a:bodyPr/>
        <a:lstStyle/>
        <a:p>
          <a:endParaRPr lang="en-US"/>
        </a:p>
      </dgm:t>
    </dgm:pt>
    <dgm:pt modelId="{D3FF4913-9D0D-4818-9CE4-E8DD437130CA}" type="sibTrans" cxnId="{E35282C8-94FD-49BB-8D8A-313AF7A31BFD}">
      <dgm:prSet/>
      <dgm:spPr/>
      <dgm:t>
        <a:bodyPr/>
        <a:lstStyle/>
        <a:p>
          <a:endParaRPr lang="en-US"/>
        </a:p>
      </dgm:t>
    </dgm:pt>
    <dgm:pt modelId="{FA090DE9-B742-4245-86DA-F8ECA3E43CED}">
      <dgm:prSet/>
      <dgm:spPr/>
      <dgm:t>
        <a:bodyPr/>
        <a:lstStyle/>
        <a:p>
          <a:r>
            <a:rPr lang="en-US"/>
            <a:t>Generate </a:t>
          </a:r>
          <a:r>
            <a:rPr lang="en-US" b="1"/>
            <a:t>Moderate</a:t>
          </a:r>
          <a:r>
            <a:rPr lang="en-US"/>
            <a:t> amount of revenue</a:t>
          </a:r>
        </a:p>
      </dgm:t>
    </dgm:pt>
    <dgm:pt modelId="{82EF217A-F1C3-4D26-9CBD-7C856FC5C794}" type="parTrans" cxnId="{C181C783-DC64-465A-AD3D-51B3EA82CDFD}">
      <dgm:prSet/>
      <dgm:spPr/>
      <dgm:t>
        <a:bodyPr/>
        <a:lstStyle/>
        <a:p>
          <a:endParaRPr lang="en-US"/>
        </a:p>
      </dgm:t>
    </dgm:pt>
    <dgm:pt modelId="{1EDCD537-80CA-4C0B-A9C5-76D6DAD532B6}" type="sibTrans" cxnId="{C181C783-DC64-465A-AD3D-51B3EA82CDFD}">
      <dgm:prSet/>
      <dgm:spPr/>
      <dgm:t>
        <a:bodyPr/>
        <a:lstStyle/>
        <a:p>
          <a:endParaRPr lang="en-US"/>
        </a:p>
      </dgm:t>
    </dgm:pt>
    <dgm:pt modelId="{4B6E01CF-3BAC-4DB9-8206-96835DA4E31A}">
      <dgm:prSet/>
      <dgm:spPr/>
      <dgm:t>
        <a:bodyPr/>
        <a:lstStyle/>
        <a:p>
          <a:r>
            <a:rPr lang="en-US" b="1"/>
            <a:t>North America: </a:t>
          </a:r>
          <a:endParaRPr lang="en-US"/>
        </a:p>
      </dgm:t>
    </dgm:pt>
    <dgm:pt modelId="{85B13F33-C0BE-4D4D-8A8E-0879188E445A}" type="parTrans" cxnId="{44EDC7F3-363C-4962-8706-77BB4A9A65CB}">
      <dgm:prSet/>
      <dgm:spPr/>
      <dgm:t>
        <a:bodyPr/>
        <a:lstStyle/>
        <a:p>
          <a:endParaRPr lang="en-US"/>
        </a:p>
      </dgm:t>
    </dgm:pt>
    <dgm:pt modelId="{26287383-49C4-47A3-AF6F-F40A8FFA6293}" type="sibTrans" cxnId="{44EDC7F3-363C-4962-8706-77BB4A9A65CB}">
      <dgm:prSet/>
      <dgm:spPr/>
      <dgm:t>
        <a:bodyPr/>
        <a:lstStyle/>
        <a:p>
          <a:endParaRPr lang="en-US"/>
        </a:p>
      </dgm:t>
    </dgm:pt>
    <dgm:pt modelId="{5E7B68ED-FA61-49E1-8E66-0196ED464859}">
      <dgm:prSet/>
      <dgm:spPr/>
      <dgm:t>
        <a:bodyPr/>
        <a:lstStyle/>
        <a:p>
          <a:r>
            <a:rPr lang="en-US"/>
            <a:t>Generates </a:t>
          </a:r>
          <a:r>
            <a:rPr lang="en-US" b="1"/>
            <a:t>Lowest</a:t>
          </a:r>
          <a:r>
            <a:rPr lang="en-US"/>
            <a:t> Revenue</a:t>
          </a:r>
        </a:p>
      </dgm:t>
    </dgm:pt>
    <dgm:pt modelId="{82CA1F75-D4FC-47A8-A4F9-2351CE2B18BE}" type="parTrans" cxnId="{CD6552F1-793C-4D81-8365-71065D9D64C0}">
      <dgm:prSet/>
      <dgm:spPr/>
      <dgm:t>
        <a:bodyPr/>
        <a:lstStyle/>
        <a:p>
          <a:endParaRPr lang="en-US"/>
        </a:p>
      </dgm:t>
    </dgm:pt>
    <dgm:pt modelId="{36F97B4A-A9D9-4437-840F-5C7241E178FB}" type="sibTrans" cxnId="{CD6552F1-793C-4D81-8365-71065D9D64C0}">
      <dgm:prSet/>
      <dgm:spPr/>
      <dgm:t>
        <a:bodyPr/>
        <a:lstStyle/>
        <a:p>
          <a:endParaRPr lang="en-US"/>
        </a:p>
      </dgm:t>
    </dgm:pt>
    <dgm:pt modelId="{9173307B-228A-46CA-81A3-4ECE9568ADB7}" type="pres">
      <dgm:prSet presAssocID="{1910D464-4B33-4AF6-AAB9-9A663A67C1EF}" presName="linear" presStyleCnt="0">
        <dgm:presLayoutVars>
          <dgm:animLvl val="lvl"/>
          <dgm:resizeHandles val="exact"/>
        </dgm:presLayoutVars>
      </dgm:prSet>
      <dgm:spPr/>
    </dgm:pt>
    <dgm:pt modelId="{D7C6A763-C37D-494A-9F21-967B05CE5680}" type="pres">
      <dgm:prSet presAssocID="{EA3789DA-C34E-43F5-863B-213811A7EBAF}" presName="parentText" presStyleLbl="node1" presStyleIdx="0" presStyleCnt="3">
        <dgm:presLayoutVars>
          <dgm:chMax val="0"/>
          <dgm:bulletEnabled val="1"/>
        </dgm:presLayoutVars>
      </dgm:prSet>
      <dgm:spPr/>
    </dgm:pt>
    <dgm:pt modelId="{500BBE9C-01B0-42A6-81C1-5ED549055231}" type="pres">
      <dgm:prSet presAssocID="{EA3789DA-C34E-43F5-863B-213811A7EBAF}" presName="childText" presStyleLbl="revTx" presStyleIdx="0" presStyleCnt="3">
        <dgm:presLayoutVars>
          <dgm:bulletEnabled val="1"/>
        </dgm:presLayoutVars>
      </dgm:prSet>
      <dgm:spPr/>
    </dgm:pt>
    <dgm:pt modelId="{231941B1-9655-465C-A836-A3705ED08412}" type="pres">
      <dgm:prSet presAssocID="{9ECCF5AE-A46C-45ED-BF36-C8746B4485FF}" presName="parentText" presStyleLbl="node1" presStyleIdx="1" presStyleCnt="3">
        <dgm:presLayoutVars>
          <dgm:chMax val="0"/>
          <dgm:bulletEnabled val="1"/>
        </dgm:presLayoutVars>
      </dgm:prSet>
      <dgm:spPr/>
    </dgm:pt>
    <dgm:pt modelId="{8EB7E08C-5074-4DA2-9F7E-536616ECADF0}" type="pres">
      <dgm:prSet presAssocID="{9ECCF5AE-A46C-45ED-BF36-C8746B4485FF}" presName="childText" presStyleLbl="revTx" presStyleIdx="1" presStyleCnt="3">
        <dgm:presLayoutVars>
          <dgm:bulletEnabled val="1"/>
        </dgm:presLayoutVars>
      </dgm:prSet>
      <dgm:spPr/>
    </dgm:pt>
    <dgm:pt modelId="{B4D0C268-5EC0-4178-B077-F3928DFF5F21}" type="pres">
      <dgm:prSet presAssocID="{4B6E01CF-3BAC-4DB9-8206-96835DA4E31A}" presName="parentText" presStyleLbl="node1" presStyleIdx="2" presStyleCnt="3">
        <dgm:presLayoutVars>
          <dgm:chMax val="0"/>
          <dgm:bulletEnabled val="1"/>
        </dgm:presLayoutVars>
      </dgm:prSet>
      <dgm:spPr/>
    </dgm:pt>
    <dgm:pt modelId="{024F2205-D30A-495F-8417-CB077ABC9CB0}" type="pres">
      <dgm:prSet presAssocID="{4B6E01CF-3BAC-4DB9-8206-96835DA4E31A}" presName="childText" presStyleLbl="revTx" presStyleIdx="2" presStyleCnt="3">
        <dgm:presLayoutVars>
          <dgm:bulletEnabled val="1"/>
        </dgm:presLayoutVars>
      </dgm:prSet>
      <dgm:spPr/>
    </dgm:pt>
  </dgm:ptLst>
  <dgm:cxnLst>
    <dgm:cxn modelId="{4967700D-1953-4A42-8BC5-511E33339038}" srcId="{EA3789DA-C34E-43F5-863B-213811A7EBAF}" destId="{5893FBE3-F4F0-4C89-9C92-47C206088872}" srcOrd="0" destOrd="0" parTransId="{9E08107B-AAB2-48C4-88E6-F0F904CFED9B}" sibTransId="{DFF73EF9-ED0D-43BA-8759-660DD7E694EB}"/>
    <dgm:cxn modelId="{B2B32810-C8F9-49C4-855F-D533C56A08C9}" type="presOf" srcId="{4B6E01CF-3BAC-4DB9-8206-96835DA4E31A}" destId="{B4D0C268-5EC0-4178-B077-F3928DFF5F21}" srcOrd="0" destOrd="0" presId="urn:microsoft.com/office/officeart/2005/8/layout/vList2"/>
    <dgm:cxn modelId="{97A3FF7A-850F-4F95-B407-B7FA1CA242FB}" type="presOf" srcId="{FA090DE9-B742-4245-86DA-F8ECA3E43CED}" destId="{8EB7E08C-5074-4DA2-9F7E-536616ECADF0}" srcOrd="0" destOrd="0" presId="urn:microsoft.com/office/officeart/2005/8/layout/vList2"/>
    <dgm:cxn modelId="{C181C783-DC64-465A-AD3D-51B3EA82CDFD}" srcId="{9ECCF5AE-A46C-45ED-BF36-C8746B4485FF}" destId="{FA090DE9-B742-4245-86DA-F8ECA3E43CED}" srcOrd="0" destOrd="0" parTransId="{82EF217A-F1C3-4D26-9CBD-7C856FC5C794}" sibTransId="{1EDCD537-80CA-4C0B-A9C5-76D6DAD532B6}"/>
    <dgm:cxn modelId="{28B1A69F-28F9-4E3B-B3DD-7DE707AF3727}" type="presOf" srcId="{EA3789DA-C34E-43F5-863B-213811A7EBAF}" destId="{D7C6A763-C37D-494A-9F21-967B05CE5680}" srcOrd="0" destOrd="0" presId="urn:microsoft.com/office/officeart/2005/8/layout/vList2"/>
    <dgm:cxn modelId="{1E59CAA6-C826-4795-9EC5-E52A4751D8C2}" type="presOf" srcId="{5893FBE3-F4F0-4C89-9C92-47C206088872}" destId="{500BBE9C-01B0-42A6-81C1-5ED549055231}" srcOrd="0" destOrd="0" presId="urn:microsoft.com/office/officeart/2005/8/layout/vList2"/>
    <dgm:cxn modelId="{1D8250B0-830B-4336-9D9C-C66B6DFE144D}" type="presOf" srcId="{5E7B68ED-FA61-49E1-8E66-0196ED464859}" destId="{024F2205-D30A-495F-8417-CB077ABC9CB0}" srcOrd="0" destOrd="0" presId="urn:microsoft.com/office/officeart/2005/8/layout/vList2"/>
    <dgm:cxn modelId="{FF8A2EB5-F57D-4C48-A1C5-914379216443}" type="presOf" srcId="{1910D464-4B33-4AF6-AAB9-9A663A67C1EF}" destId="{9173307B-228A-46CA-81A3-4ECE9568ADB7}" srcOrd="0" destOrd="0" presId="urn:microsoft.com/office/officeart/2005/8/layout/vList2"/>
    <dgm:cxn modelId="{5DCD8ABE-1CEB-4618-854E-4451C66C2189}" srcId="{1910D464-4B33-4AF6-AAB9-9A663A67C1EF}" destId="{EA3789DA-C34E-43F5-863B-213811A7EBAF}" srcOrd="0" destOrd="0" parTransId="{4AAA7E0E-659E-415B-817C-B55A8C19AF1C}" sibTransId="{C8612F91-5BED-42D5-9247-2FFE38589A2F}"/>
    <dgm:cxn modelId="{E35282C8-94FD-49BB-8D8A-313AF7A31BFD}" srcId="{1910D464-4B33-4AF6-AAB9-9A663A67C1EF}" destId="{9ECCF5AE-A46C-45ED-BF36-C8746B4485FF}" srcOrd="1" destOrd="0" parTransId="{E7CF6766-9EC3-43C1-BA5B-B5C661261E20}" sibTransId="{D3FF4913-9D0D-4818-9CE4-E8DD437130CA}"/>
    <dgm:cxn modelId="{B5FAA4D6-5B7F-4A24-A0AE-370CA812D12E}" type="presOf" srcId="{9ECCF5AE-A46C-45ED-BF36-C8746B4485FF}" destId="{231941B1-9655-465C-A836-A3705ED08412}" srcOrd="0" destOrd="0" presId="urn:microsoft.com/office/officeart/2005/8/layout/vList2"/>
    <dgm:cxn modelId="{CD6552F1-793C-4D81-8365-71065D9D64C0}" srcId="{4B6E01CF-3BAC-4DB9-8206-96835DA4E31A}" destId="{5E7B68ED-FA61-49E1-8E66-0196ED464859}" srcOrd="0" destOrd="0" parTransId="{82CA1F75-D4FC-47A8-A4F9-2351CE2B18BE}" sibTransId="{36F97B4A-A9D9-4437-840F-5C7241E178FB}"/>
    <dgm:cxn modelId="{44EDC7F3-363C-4962-8706-77BB4A9A65CB}" srcId="{1910D464-4B33-4AF6-AAB9-9A663A67C1EF}" destId="{4B6E01CF-3BAC-4DB9-8206-96835DA4E31A}" srcOrd="2" destOrd="0" parTransId="{85B13F33-C0BE-4D4D-8A8E-0879188E445A}" sibTransId="{26287383-49C4-47A3-AF6F-F40A8FFA6293}"/>
    <dgm:cxn modelId="{4122E659-B2B8-450A-809F-DE0D1CB8D824}" type="presParOf" srcId="{9173307B-228A-46CA-81A3-4ECE9568ADB7}" destId="{D7C6A763-C37D-494A-9F21-967B05CE5680}" srcOrd="0" destOrd="0" presId="urn:microsoft.com/office/officeart/2005/8/layout/vList2"/>
    <dgm:cxn modelId="{94000F19-5607-4A36-8159-862532A9CA1C}" type="presParOf" srcId="{9173307B-228A-46CA-81A3-4ECE9568ADB7}" destId="{500BBE9C-01B0-42A6-81C1-5ED549055231}" srcOrd="1" destOrd="0" presId="urn:microsoft.com/office/officeart/2005/8/layout/vList2"/>
    <dgm:cxn modelId="{4A13E6F4-D5F4-442F-8F2B-DB716C13E0DD}" type="presParOf" srcId="{9173307B-228A-46CA-81A3-4ECE9568ADB7}" destId="{231941B1-9655-465C-A836-A3705ED08412}" srcOrd="2" destOrd="0" presId="urn:microsoft.com/office/officeart/2005/8/layout/vList2"/>
    <dgm:cxn modelId="{80D10B30-E330-4A28-8D2A-9DEC97882D6F}" type="presParOf" srcId="{9173307B-228A-46CA-81A3-4ECE9568ADB7}" destId="{8EB7E08C-5074-4DA2-9F7E-536616ECADF0}" srcOrd="3" destOrd="0" presId="urn:microsoft.com/office/officeart/2005/8/layout/vList2"/>
    <dgm:cxn modelId="{1D7BA150-969F-4880-B87F-21DFA1F14373}" type="presParOf" srcId="{9173307B-228A-46CA-81A3-4ECE9568ADB7}" destId="{B4D0C268-5EC0-4178-B077-F3928DFF5F21}" srcOrd="4" destOrd="0" presId="urn:microsoft.com/office/officeart/2005/8/layout/vList2"/>
    <dgm:cxn modelId="{7C6B84A3-159E-48F2-B8FE-45716958BFF4}" type="presParOf" srcId="{9173307B-228A-46CA-81A3-4ECE9568ADB7}" destId="{024F2205-D30A-495F-8417-CB077ABC9CB0}"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B20AF8-5E70-4331-B8FA-42B22D3D4C7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C5A8CCB-BE0E-4416-9551-93501C54ED06}">
      <dgm:prSet custT="1"/>
      <dgm:spPr/>
      <dgm:t>
        <a:bodyPr/>
        <a:lstStyle/>
        <a:p>
          <a:pPr algn="just">
            <a:lnSpc>
              <a:spcPct val="100000"/>
            </a:lnSpc>
          </a:pPr>
          <a:r>
            <a:rPr lang="en-US" sz="1800" dirty="0"/>
            <a:t>In today’s data-driven world, the ability to analyze and interpret data is crucial for making informed decisions. This project focuses on the analysis of bird strikes data, which is essential for improving aviation safety.</a:t>
          </a:r>
        </a:p>
      </dgm:t>
    </dgm:pt>
    <dgm:pt modelId="{ED9E58D6-8349-4B39-BA09-3ABA2C2F3845}" type="parTrans" cxnId="{63354972-FF2A-4956-8CFE-3F5C13023724}">
      <dgm:prSet/>
      <dgm:spPr/>
      <dgm:t>
        <a:bodyPr/>
        <a:lstStyle/>
        <a:p>
          <a:endParaRPr lang="en-US"/>
        </a:p>
      </dgm:t>
    </dgm:pt>
    <dgm:pt modelId="{7BB09790-1FD5-4FC5-A9D5-87A0BABC4F05}" type="sibTrans" cxnId="{63354972-FF2A-4956-8CFE-3F5C13023724}">
      <dgm:prSet/>
      <dgm:spPr/>
      <dgm:t>
        <a:bodyPr/>
        <a:lstStyle/>
        <a:p>
          <a:endParaRPr lang="en-US"/>
        </a:p>
      </dgm:t>
    </dgm:pt>
    <dgm:pt modelId="{254C0AC8-0ACC-4E9C-967F-583671855C4D}">
      <dgm:prSet custT="1"/>
      <dgm:spPr/>
      <dgm:t>
        <a:bodyPr/>
        <a:lstStyle/>
        <a:p>
          <a:pPr algn="just">
            <a:lnSpc>
              <a:spcPct val="100000"/>
            </a:lnSpc>
          </a:pPr>
          <a:r>
            <a:rPr lang="en-US" sz="1800" dirty="0"/>
            <a:t>By leveraging data analytics techniques, we aim to uncover patterns and insights that can help mitigate the risks associated with bird strikes.</a:t>
          </a:r>
        </a:p>
      </dgm:t>
    </dgm:pt>
    <dgm:pt modelId="{DA000566-6ECB-46C4-80D0-716245E67F8C}" type="parTrans" cxnId="{7BB18CF8-7CE5-4134-ADBA-171A0E7B2248}">
      <dgm:prSet/>
      <dgm:spPr/>
      <dgm:t>
        <a:bodyPr/>
        <a:lstStyle/>
        <a:p>
          <a:endParaRPr lang="en-US"/>
        </a:p>
      </dgm:t>
    </dgm:pt>
    <dgm:pt modelId="{75228FF4-EE7C-42C2-A631-9AE7F2D330AD}" type="sibTrans" cxnId="{7BB18CF8-7CE5-4134-ADBA-171A0E7B2248}">
      <dgm:prSet/>
      <dgm:spPr/>
      <dgm:t>
        <a:bodyPr/>
        <a:lstStyle/>
        <a:p>
          <a:endParaRPr lang="en-US"/>
        </a:p>
      </dgm:t>
    </dgm:pt>
    <dgm:pt modelId="{39221157-373C-468D-9959-B4A702316F5A}" type="pres">
      <dgm:prSet presAssocID="{7BB20AF8-5E70-4331-B8FA-42B22D3D4C71}" presName="root" presStyleCnt="0">
        <dgm:presLayoutVars>
          <dgm:dir/>
          <dgm:resizeHandles val="exact"/>
        </dgm:presLayoutVars>
      </dgm:prSet>
      <dgm:spPr/>
    </dgm:pt>
    <dgm:pt modelId="{446683D9-798E-4654-AD54-BA6BD8628BB6}" type="pres">
      <dgm:prSet presAssocID="{4C5A8CCB-BE0E-4416-9551-93501C54ED06}" presName="compNode" presStyleCnt="0"/>
      <dgm:spPr/>
    </dgm:pt>
    <dgm:pt modelId="{86D5010A-AF66-417E-9CCB-ABD92080EB31}" type="pres">
      <dgm:prSet presAssocID="{4C5A8CCB-BE0E-4416-9551-93501C54ED06}" presName="bgRect" presStyleLbl="bgShp" presStyleIdx="0" presStyleCnt="2"/>
      <dgm:spPr/>
    </dgm:pt>
    <dgm:pt modelId="{76B42D7F-B431-433A-9FA1-495B3DDC533A}" type="pres">
      <dgm:prSet presAssocID="{4C5A8CCB-BE0E-4416-9551-93501C54ED0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1E212F8F-7747-478D-A825-9F5444C9E6FA}" type="pres">
      <dgm:prSet presAssocID="{4C5A8CCB-BE0E-4416-9551-93501C54ED06}" presName="spaceRect" presStyleCnt="0"/>
      <dgm:spPr/>
    </dgm:pt>
    <dgm:pt modelId="{2A177C22-7461-42D4-B469-4003B03A8DB5}" type="pres">
      <dgm:prSet presAssocID="{4C5A8CCB-BE0E-4416-9551-93501C54ED06}" presName="parTx" presStyleLbl="revTx" presStyleIdx="0" presStyleCnt="2">
        <dgm:presLayoutVars>
          <dgm:chMax val="0"/>
          <dgm:chPref val="0"/>
        </dgm:presLayoutVars>
      </dgm:prSet>
      <dgm:spPr/>
    </dgm:pt>
    <dgm:pt modelId="{9CF15BFA-A3D2-4826-84C6-BE6B8ED5D7A9}" type="pres">
      <dgm:prSet presAssocID="{7BB09790-1FD5-4FC5-A9D5-87A0BABC4F05}" presName="sibTrans" presStyleCnt="0"/>
      <dgm:spPr/>
    </dgm:pt>
    <dgm:pt modelId="{55F9CC44-27BD-4876-921C-C68BC14F9D50}" type="pres">
      <dgm:prSet presAssocID="{254C0AC8-0ACC-4E9C-967F-583671855C4D}" presName="compNode" presStyleCnt="0"/>
      <dgm:spPr/>
    </dgm:pt>
    <dgm:pt modelId="{D43FE7AE-23F8-43E8-91F6-039F6391F7BA}" type="pres">
      <dgm:prSet presAssocID="{254C0AC8-0ACC-4E9C-967F-583671855C4D}" presName="bgRect" presStyleLbl="bgShp" presStyleIdx="1" presStyleCnt="2"/>
      <dgm:spPr/>
    </dgm:pt>
    <dgm:pt modelId="{A7DE535F-EDB0-498B-86E8-6FB4C67F36AA}" type="pres">
      <dgm:prSet presAssocID="{254C0AC8-0ACC-4E9C-967F-583671855C4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65D26354-E317-4FED-9407-36D9FA1BA38B}" type="pres">
      <dgm:prSet presAssocID="{254C0AC8-0ACC-4E9C-967F-583671855C4D}" presName="spaceRect" presStyleCnt="0"/>
      <dgm:spPr/>
    </dgm:pt>
    <dgm:pt modelId="{CE3EFA30-D39F-4581-8D70-9CB3F8004C79}" type="pres">
      <dgm:prSet presAssocID="{254C0AC8-0ACC-4E9C-967F-583671855C4D}" presName="parTx" presStyleLbl="revTx" presStyleIdx="1" presStyleCnt="2">
        <dgm:presLayoutVars>
          <dgm:chMax val="0"/>
          <dgm:chPref val="0"/>
        </dgm:presLayoutVars>
      </dgm:prSet>
      <dgm:spPr/>
    </dgm:pt>
  </dgm:ptLst>
  <dgm:cxnLst>
    <dgm:cxn modelId="{33241013-8355-4103-BEC3-968B3CA18388}" type="presOf" srcId="{4C5A8CCB-BE0E-4416-9551-93501C54ED06}" destId="{2A177C22-7461-42D4-B469-4003B03A8DB5}" srcOrd="0" destOrd="0" presId="urn:microsoft.com/office/officeart/2018/2/layout/IconVerticalSolidList"/>
    <dgm:cxn modelId="{202DB223-4653-4661-AD5B-080932F38BD6}" type="presOf" srcId="{7BB20AF8-5E70-4331-B8FA-42B22D3D4C71}" destId="{39221157-373C-468D-9959-B4A702316F5A}" srcOrd="0" destOrd="0" presId="urn:microsoft.com/office/officeart/2018/2/layout/IconVerticalSolidList"/>
    <dgm:cxn modelId="{63354972-FF2A-4956-8CFE-3F5C13023724}" srcId="{7BB20AF8-5E70-4331-B8FA-42B22D3D4C71}" destId="{4C5A8CCB-BE0E-4416-9551-93501C54ED06}" srcOrd="0" destOrd="0" parTransId="{ED9E58D6-8349-4B39-BA09-3ABA2C2F3845}" sibTransId="{7BB09790-1FD5-4FC5-A9D5-87A0BABC4F05}"/>
    <dgm:cxn modelId="{112B7C93-F3AD-4B21-B66E-F887AB931EB8}" type="presOf" srcId="{254C0AC8-0ACC-4E9C-967F-583671855C4D}" destId="{CE3EFA30-D39F-4581-8D70-9CB3F8004C79}" srcOrd="0" destOrd="0" presId="urn:microsoft.com/office/officeart/2018/2/layout/IconVerticalSolidList"/>
    <dgm:cxn modelId="{7BB18CF8-7CE5-4134-ADBA-171A0E7B2248}" srcId="{7BB20AF8-5E70-4331-B8FA-42B22D3D4C71}" destId="{254C0AC8-0ACC-4E9C-967F-583671855C4D}" srcOrd="1" destOrd="0" parTransId="{DA000566-6ECB-46C4-80D0-716245E67F8C}" sibTransId="{75228FF4-EE7C-42C2-A631-9AE7F2D330AD}"/>
    <dgm:cxn modelId="{087D65AF-826B-4554-93BF-B5745CFE7940}" type="presParOf" srcId="{39221157-373C-468D-9959-B4A702316F5A}" destId="{446683D9-798E-4654-AD54-BA6BD8628BB6}" srcOrd="0" destOrd="0" presId="urn:microsoft.com/office/officeart/2018/2/layout/IconVerticalSolidList"/>
    <dgm:cxn modelId="{FDBC936E-203F-44E9-AC53-BE1A26227081}" type="presParOf" srcId="{446683D9-798E-4654-AD54-BA6BD8628BB6}" destId="{86D5010A-AF66-417E-9CCB-ABD92080EB31}" srcOrd="0" destOrd="0" presId="urn:microsoft.com/office/officeart/2018/2/layout/IconVerticalSolidList"/>
    <dgm:cxn modelId="{2834E07D-4438-4641-8A4B-1E0DAEB83628}" type="presParOf" srcId="{446683D9-798E-4654-AD54-BA6BD8628BB6}" destId="{76B42D7F-B431-433A-9FA1-495B3DDC533A}" srcOrd="1" destOrd="0" presId="urn:microsoft.com/office/officeart/2018/2/layout/IconVerticalSolidList"/>
    <dgm:cxn modelId="{7FB4FEF8-7C9F-40DA-9864-C5EAE2ACCE5C}" type="presParOf" srcId="{446683D9-798E-4654-AD54-BA6BD8628BB6}" destId="{1E212F8F-7747-478D-A825-9F5444C9E6FA}" srcOrd="2" destOrd="0" presId="urn:microsoft.com/office/officeart/2018/2/layout/IconVerticalSolidList"/>
    <dgm:cxn modelId="{E8B307A5-90AA-49D4-B35D-37DCF2F7B6F9}" type="presParOf" srcId="{446683D9-798E-4654-AD54-BA6BD8628BB6}" destId="{2A177C22-7461-42D4-B469-4003B03A8DB5}" srcOrd="3" destOrd="0" presId="urn:microsoft.com/office/officeart/2018/2/layout/IconVerticalSolidList"/>
    <dgm:cxn modelId="{75E8D75F-6DCD-4E24-BCB7-93DF371A80F1}" type="presParOf" srcId="{39221157-373C-468D-9959-B4A702316F5A}" destId="{9CF15BFA-A3D2-4826-84C6-BE6B8ED5D7A9}" srcOrd="1" destOrd="0" presId="urn:microsoft.com/office/officeart/2018/2/layout/IconVerticalSolidList"/>
    <dgm:cxn modelId="{345A60E0-27D8-4356-9DBB-32D5EB42AC2C}" type="presParOf" srcId="{39221157-373C-468D-9959-B4A702316F5A}" destId="{55F9CC44-27BD-4876-921C-C68BC14F9D50}" srcOrd="2" destOrd="0" presId="urn:microsoft.com/office/officeart/2018/2/layout/IconVerticalSolidList"/>
    <dgm:cxn modelId="{D6BF2337-33FF-48CE-9052-B47455A5594A}" type="presParOf" srcId="{55F9CC44-27BD-4876-921C-C68BC14F9D50}" destId="{D43FE7AE-23F8-43E8-91F6-039F6391F7BA}" srcOrd="0" destOrd="0" presId="urn:microsoft.com/office/officeart/2018/2/layout/IconVerticalSolidList"/>
    <dgm:cxn modelId="{16F5C71B-8522-4C1D-BD39-80ADDC4A41A0}" type="presParOf" srcId="{55F9CC44-27BD-4876-921C-C68BC14F9D50}" destId="{A7DE535F-EDB0-498B-86E8-6FB4C67F36AA}" srcOrd="1" destOrd="0" presId="urn:microsoft.com/office/officeart/2018/2/layout/IconVerticalSolidList"/>
    <dgm:cxn modelId="{F9FF09BC-CF21-4B2C-9256-1D7762680053}" type="presParOf" srcId="{55F9CC44-27BD-4876-921C-C68BC14F9D50}" destId="{65D26354-E317-4FED-9407-36D9FA1BA38B}" srcOrd="2" destOrd="0" presId="urn:microsoft.com/office/officeart/2018/2/layout/IconVerticalSolidList"/>
    <dgm:cxn modelId="{88B81027-215E-4D33-8FA3-A5634862A873}" type="presParOf" srcId="{55F9CC44-27BD-4876-921C-C68BC14F9D50}" destId="{CE3EFA30-D39F-4581-8D70-9CB3F8004C7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A49973-662D-40A1-A437-F02E10399F1C}">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286FCF-1FFA-4CE5-99ED-0591C6318F81}">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Sales management has gained importance due to increasing competition and the need for improved distribution methods to reduce costs and increase profits.</a:t>
          </a:r>
        </a:p>
      </dsp:txBody>
      <dsp:txXfrm>
        <a:off x="59990" y="2654049"/>
        <a:ext cx="3226223" cy="720000"/>
      </dsp:txXfrm>
    </dsp:sp>
    <dsp:sp modelId="{D39508C0-3BC3-45DF-A435-235E5198FC99}">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73EFE2-2FE4-49D9-9430-A3967D783F1E}">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It is now the most important function in a commercial and business enterprise. Effective sales management not only drives revenue growth but also enhances customer satisfaction and loyalty. </a:t>
          </a:r>
        </a:p>
      </dsp:txBody>
      <dsp:txXfrm>
        <a:off x="3850802" y="2654049"/>
        <a:ext cx="3226223" cy="720000"/>
      </dsp:txXfrm>
    </dsp:sp>
    <dsp:sp modelId="{16304EBD-8213-4DC6-BA7D-7E6F9FBA6966}">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2FEF93-EC54-4348-A8C3-7FD65F8C48C4}">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By analyzing sales data, businesses can identify trends, optimize strategies, and make informed decisions to stay ahead in the market.</a:t>
          </a:r>
        </a:p>
      </dsp:txBody>
      <dsp:txXfrm>
        <a:off x="7641615" y="2654049"/>
        <a:ext cx="3226223"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30318F-EA59-4DCB-8144-501FB877C832}">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319EF0-65C8-4BF1-ABFA-ABDF696F6A66}">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047976-64C0-4DB4-B956-64C12A893D4A}">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a:lnSpc>
              <a:spcPct val="90000"/>
            </a:lnSpc>
            <a:spcBef>
              <a:spcPct val="0"/>
            </a:spcBef>
            <a:spcAft>
              <a:spcPct val="35000"/>
            </a:spcAft>
            <a:buNone/>
          </a:pPr>
          <a:r>
            <a:rPr lang="en-US" sz="2500" b="1" kern="1200"/>
            <a:t>ETL Process: </a:t>
          </a:r>
          <a:r>
            <a:rPr lang="en-US" sz="2500" kern="1200"/>
            <a:t>Extract, transform, and load an Amazon dataset.</a:t>
          </a:r>
        </a:p>
      </dsp:txBody>
      <dsp:txXfrm>
        <a:off x="1437631" y="531"/>
        <a:ext cx="9077968" cy="1244702"/>
      </dsp:txXfrm>
    </dsp:sp>
    <dsp:sp modelId="{0F1B9EDC-0563-41BE-9F55-728075295AC3}">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18530D-E8EB-4DD3-B18E-9703668EFB40}">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FFE62A-E7DD-475C-9014-75A5C7FEC374}">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a:lnSpc>
              <a:spcPct val="90000"/>
            </a:lnSpc>
            <a:spcBef>
              <a:spcPct val="0"/>
            </a:spcBef>
            <a:spcAft>
              <a:spcPct val="35000"/>
            </a:spcAft>
            <a:buNone/>
          </a:pPr>
          <a:r>
            <a:rPr lang="en-US" sz="2500" b="1" kern="1200"/>
            <a:t>Sales Trend Analysis: </a:t>
          </a:r>
          <a:r>
            <a:rPr lang="en-US" sz="2500" kern="1200"/>
            <a:t>Identify sales trends month-wise, year-wise, and yearly-month-wise.</a:t>
          </a:r>
        </a:p>
      </dsp:txBody>
      <dsp:txXfrm>
        <a:off x="1437631" y="1556410"/>
        <a:ext cx="9077968" cy="1244702"/>
      </dsp:txXfrm>
    </dsp:sp>
    <dsp:sp modelId="{7314FC61-57FF-42F2-A23C-C9A7B1F8DD9C}">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B8C075-D885-4EB8-ACCB-474C1488F4DD}">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7DC2AE-8C85-41A9-BB1F-0B4E7256970E}">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a:lnSpc>
              <a:spcPct val="90000"/>
            </a:lnSpc>
            <a:spcBef>
              <a:spcPct val="0"/>
            </a:spcBef>
            <a:spcAft>
              <a:spcPct val="35000"/>
            </a:spcAft>
            <a:buNone/>
          </a:pPr>
          <a:r>
            <a:rPr lang="en-US" sz="2500" b="1" kern="1200"/>
            <a:t>Key Metrics and Relationships: </a:t>
          </a:r>
          <a:r>
            <a:rPr lang="en-US" sz="2500" kern="1200"/>
            <a:t>Determine key metrics and factors, and show meaningful relationships between attributes.</a:t>
          </a:r>
        </a:p>
      </dsp:txBody>
      <dsp:txXfrm>
        <a:off x="1437631" y="3112289"/>
        <a:ext cx="9077968" cy="12447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C6A763-C37D-494A-9F21-967B05CE5680}">
      <dsp:nvSpPr>
        <dsp:cNvPr id="0" name=""/>
        <dsp:cNvSpPr/>
      </dsp:nvSpPr>
      <dsp:spPr>
        <a:xfrm>
          <a:off x="0" y="3377"/>
          <a:ext cx="4818888" cy="66338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Sub-Saharan Africa:</a:t>
          </a:r>
          <a:endParaRPr lang="en-US" sz="2700" kern="1200"/>
        </a:p>
      </dsp:txBody>
      <dsp:txXfrm>
        <a:off x="32384" y="35761"/>
        <a:ext cx="4754120" cy="598621"/>
      </dsp:txXfrm>
    </dsp:sp>
    <dsp:sp modelId="{500BBE9C-01B0-42A6-81C1-5ED549055231}">
      <dsp:nvSpPr>
        <dsp:cNvPr id="0" name=""/>
        <dsp:cNvSpPr/>
      </dsp:nvSpPr>
      <dsp:spPr>
        <a:xfrm>
          <a:off x="0" y="666767"/>
          <a:ext cx="4818888"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00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Generates the</a:t>
          </a:r>
          <a:r>
            <a:rPr lang="en-US" sz="2100" b="1" kern="1200"/>
            <a:t> Highest</a:t>
          </a:r>
          <a:r>
            <a:rPr lang="en-US" sz="2100" kern="1200"/>
            <a:t> revenue</a:t>
          </a:r>
        </a:p>
      </dsp:txBody>
      <dsp:txXfrm>
        <a:off x="0" y="666767"/>
        <a:ext cx="4818888" cy="447120"/>
      </dsp:txXfrm>
    </dsp:sp>
    <dsp:sp modelId="{231941B1-9655-465C-A836-A3705ED08412}">
      <dsp:nvSpPr>
        <dsp:cNvPr id="0" name=""/>
        <dsp:cNvSpPr/>
      </dsp:nvSpPr>
      <dsp:spPr>
        <a:xfrm>
          <a:off x="0" y="1113887"/>
          <a:ext cx="4818888" cy="66338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Europe and Asia:</a:t>
          </a:r>
          <a:endParaRPr lang="en-US" sz="2700" kern="1200"/>
        </a:p>
      </dsp:txBody>
      <dsp:txXfrm>
        <a:off x="32384" y="1146271"/>
        <a:ext cx="4754120" cy="598621"/>
      </dsp:txXfrm>
    </dsp:sp>
    <dsp:sp modelId="{8EB7E08C-5074-4DA2-9F7E-536616ECADF0}">
      <dsp:nvSpPr>
        <dsp:cNvPr id="0" name=""/>
        <dsp:cNvSpPr/>
      </dsp:nvSpPr>
      <dsp:spPr>
        <a:xfrm>
          <a:off x="0" y="1777277"/>
          <a:ext cx="4818888" cy="6567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00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Generate </a:t>
          </a:r>
          <a:r>
            <a:rPr lang="en-US" sz="2100" b="1" kern="1200"/>
            <a:t>Moderate</a:t>
          </a:r>
          <a:r>
            <a:rPr lang="en-US" sz="2100" kern="1200"/>
            <a:t> amount of revenue</a:t>
          </a:r>
        </a:p>
      </dsp:txBody>
      <dsp:txXfrm>
        <a:off x="0" y="1777277"/>
        <a:ext cx="4818888" cy="656707"/>
      </dsp:txXfrm>
    </dsp:sp>
    <dsp:sp modelId="{B4D0C268-5EC0-4178-B077-F3928DFF5F21}">
      <dsp:nvSpPr>
        <dsp:cNvPr id="0" name=""/>
        <dsp:cNvSpPr/>
      </dsp:nvSpPr>
      <dsp:spPr>
        <a:xfrm>
          <a:off x="0" y="2433984"/>
          <a:ext cx="4818888" cy="66338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North America: </a:t>
          </a:r>
          <a:endParaRPr lang="en-US" sz="2700" kern="1200"/>
        </a:p>
      </dsp:txBody>
      <dsp:txXfrm>
        <a:off x="32384" y="2466368"/>
        <a:ext cx="4754120" cy="598621"/>
      </dsp:txXfrm>
    </dsp:sp>
    <dsp:sp modelId="{024F2205-D30A-495F-8417-CB077ABC9CB0}">
      <dsp:nvSpPr>
        <dsp:cNvPr id="0" name=""/>
        <dsp:cNvSpPr/>
      </dsp:nvSpPr>
      <dsp:spPr>
        <a:xfrm>
          <a:off x="0" y="3097374"/>
          <a:ext cx="4818888"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000"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Generates </a:t>
          </a:r>
          <a:r>
            <a:rPr lang="en-US" sz="2100" b="1" kern="1200"/>
            <a:t>Lowest</a:t>
          </a:r>
          <a:r>
            <a:rPr lang="en-US" sz="2100" kern="1200"/>
            <a:t> Revenue</a:t>
          </a:r>
        </a:p>
      </dsp:txBody>
      <dsp:txXfrm>
        <a:off x="0" y="3097374"/>
        <a:ext cx="4818888" cy="4471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D5010A-AF66-417E-9CCB-ABD92080EB31}">
      <dsp:nvSpPr>
        <dsp:cNvPr id="0" name=""/>
        <dsp:cNvSpPr/>
      </dsp:nvSpPr>
      <dsp:spPr>
        <a:xfrm>
          <a:off x="0" y="377784"/>
          <a:ext cx="7363946" cy="14258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B42D7F-B431-433A-9FA1-495B3DDC533A}">
      <dsp:nvSpPr>
        <dsp:cNvPr id="0" name=""/>
        <dsp:cNvSpPr/>
      </dsp:nvSpPr>
      <dsp:spPr>
        <a:xfrm>
          <a:off x="431313" y="698595"/>
          <a:ext cx="784206" cy="7842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177C22-7461-42D4-B469-4003B03A8DB5}">
      <dsp:nvSpPr>
        <dsp:cNvPr id="0" name=""/>
        <dsp:cNvSpPr/>
      </dsp:nvSpPr>
      <dsp:spPr>
        <a:xfrm>
          <a:off x="1646833" y="377784"/>
          <a:ext cx="5717112" cy="1425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900" tIns="150900" rIns="150900" bIns="150900" numCol="1" spcCol="1270" anchor="ctr" anchorCtr="0">
          <a:noAutofit/>
        </a:bodyPr>
        <a:lstStyle/>
        <a:p>
          <a:pPr marL="0" lvl="0" indent="0" algn="just" defTabSz="800100">
            <a:lnSpc>
              <a:spcPct val="100000"/>
            </a:lnSpc>
            <a:spcBef>
              <a:spcPct val="0"/>
            </a:spcBef>
            <a:spcAft>
              <a:spcPct val="35000"/>
            </a:spcAft>
            <a:buNone/>
          </a:pPr>
          <a:r>
            <a:rPr lang="en-US" sz="1800" kern="1200" dirty="0"/>
            <a:t>In today’s data-driven world, the ability to analyze and interpret data is crucial for making informed decisions. This project focuses on the analysis of bird strikes data, which is essential for improving aviation safety.</a:t>
          </a:r>
        </a:p>
      </dsp:txBody>
      <dsp:txXfrm>
        <a:off x="1646833" y="377784"/>
        <a:ext cx="5717112" cy="1425830"/>
      </dsp:txXfrm>
    </dsp:sp>
    <dsp:sp modelId="{D43FE7AE-23F8-43E8-91F6-039F6391F7BA}">
      <dsp:nvSpPr>
        <dsp:cNvPr id="0" name=""/>
        <dsp:cNvSpPr/>
      </dsp:nvSpPr>
      <dsp:spPr>
        <a:xfrm>
          <a:off x="0" y="2096091"/>
          <a:ext cx="7363946" cy="14258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DE535F-EDB0-498B-86E8-6FB4C67F36AA}">
      <dsp:nvSpPr>
        <dsp:cNvPr id="0" name=""/>
        <dsp:cNvSpPr/>
      </dsp:nvSpPr>
      <dsp:spPr>
        <a:xfrm>
          <a:off x="431313" y="2416903"/>
          <a:ext cx="784206" cy="7842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3EFA30-D39F-4581-8D70-9CB3F8004C79}">
      <dsp:nvSpPr>
        <dsp:cNvPr id="0" name=""/>
        <dsp:cNvSpPr/>
      </dsp:nvSpPr>
      <dsp:spPr>
        <a:xfrm>
          <a:off x="1646833" y="2096091"/>
          <a:ext cx="5717112" cy="1425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900" tIns="150900" rIns="150900" bIns="150900" numCol="1" spcCol="1270" anchor="ctr" anchorCtr="0">
          <a:noAutofit/>
        </a:bodyPr>
        <a:lstStyle/>
        <a:p>
          <a:pPr marL="0" lvl="0" indent="0" algn="just" defTabSz="800100">
            <a:lnSpc>
              <a:spcPct val="100000"/>
            </a:lnSpc>
            <a:spcBef>
              <a:spcPct val="0"/>
            </a:spcBef>
            <a:spcAft>
              <a:spcPct val="35000"/>
            </a:spcAft>
            <a:buNone/>
          </a:pPr>
          <a:r>
            <a:rPr lang="en-US" sz="1800" kern="1200" dirty="0"/>
            <a:t>By leveraging data analytics techniques, we aim to uncover patterns and insights that can help mitigate the risks associated with bird strikes.</a:t>
          </a:r>
        </a:p>
      </dsp:txBody>
      <dsp:txXfrm>
        <a:off x="1646833" y="2096091"/>
        <a:ext cx="5717112" cy="142583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15A7E-B414-4C24-A1F3-159B6F3853DC}" type="datetimeFigureOut">
              <a:rPr lang="en-IN" smtClean="0"/>
              <a:t>25-07-2024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356E07-0245-4B92-9710-8C3A4F4E76A2}" type="slidenum">
              <a:rPr lang="en-IN" smtClean="0"/>
              <a:t>‹#›</a:t>
            </a:fld>
            <a:endParaRPr lang="en-IN"/>
          </a:p>
        </p:txBody>
      </p:sp>
    </p:spTree>
    <p:extLst>
      <p:ext uri="{BB962C8B-B14F-4D97-AF65-F5344CB8AC3E}">
        <p14:creationId xmlns:p14="http://schemas.microsoft.com/office/powerpoint/2010/main" val="473823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0356E07-0245-4B92-9710-8C3A4F4E76A2}" type="slidenum">
              <a:rPr lang="en-IN" smtClean="0"/>
              <a:t>1</a:t>
            </a:fld>
            <a:endParaRPr lang="en-IN"/>
          </a:p>
        </p:txBody>
      </p:sp>
    </p:spTree>
    <p:extLst>
      <p:ext uri="{BB962C8B-B14F-4D97-AF65-F5344CB8AC3E}">
        <p14:creationId xmlns:p14="http://schemas.microsoft.com/office/powerpoint/2010/main" val="272763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0356E07-0245-4B92-9710-8C3A4F4E76A2}" type="slidenum">
              <a:rPr lang="en-IN" smtClean="0"/>
              <a:t>51</a:t>
            </a:fld>
            <a:endParaRPr lang="en-IN"/>
          </a:p>
        </p:txBody>
      </p:sp>
    </p:spTree>
    <p:extLst>
      <p:ext uri="{BB962C8B-B14F-4D97-AF65-F5344CB8AC3E}">
        <p14:creationId xmlns:p14="http://schemas.microsoft.com/office/powerpoint/2010/main" val="4058143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D4B49-BD26-A964-0F89-0A7A45AF5B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D8D1848-F5E8-5CD3-EA14-FA974B882B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9C590B0-5301-8399-1F85-4551598B538B}"/>
              </a:ext>
            </a:extLst>
          </p:cNvPr>
          <p:cNvSpPr>
            <a:spLocks noGrp="1"/>
          </p:cNvSpPr>
          <p:nvPr>
            <p:ph type="dt" sz="half" idx="10"/>
          </p:nvPr>
        </p:nvSpPr>
        <p:spPr/>
        <p:txBody>
          <a:bodyPr/>
          <a:lstStyle/>
          <a:p>
            <a:fld id="{9BBA3891-8A9B-44C5-BFCA-2FF51A4F3ABB}" type="datetimeFigureOut">
              <a:rPr lang="en-IN" smtClean="0"/>
              <a:t>25-07-2024</a:t>
            </a:fld>
            <a:endParaRPr lang="en-IN"/>
          </a:p>
        </p:txBody>
      </p:sp>
      <p:sp>
        <p:nvSpPr>
          <p:cNvPr id="5" name="Footer Placeholder 4">
            <a:extLst>
              <a:ext uri="{FF2B5EF4-FFF2-40B4-BE49-F238E27FC236}">
                <a16:creationId xmlns:a16="http://schemas.microsoft.com/office/drawing/2014/main" id="{28AD206B-E7B4-5312-A478-447D11719C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80491A-6CF0-4350-7515-C0053780AC4B}"/>
              </a:ext>
            </a:extLst>
          </p:cNvPr>
          <p:cNvSpPr>
            <a:spLocks noGrp="1"/>
          </p:cNvSpPr>
          <p:nvPr>
            <p:ph type="sldNum" sz="quarter" idx="12"/>
          </p:nvPr>
        </p:nvSpPr>
        <p:spPr/>
        <p:txBody>
          <a:bodyPr/>
          <a:lstStyle/>
          <a:p>
            <a:fld id="{ED395630-ACD2-4445-8285-6F0B38316BA4}" type="slidenum">
              <a:rPr lang="en-IN" smtClean="0"/>
              <a:t>‹#›</a:t>
            </a:fld>
            <a:endParaRPr lang="en-IN"/>
          </a:p>
        </p:txBody>
      </p:sp>
    </p:spTree>
    <p:extLst>
      <p:ext uri="{BB962C8B-B14F-4D97-AF65-F5344CB8AC3E}">
        <p14:creationId xmlns:p14="http://schemas.microsoft.com/office/powerpoint/2010/main" val="383401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C6B2D-6EC0-B490-5ACC-2A11CAFF4B7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4BA23CF-36E3-5946-2C53-412EF63471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EEC453-2A60-ACB0-E604-AF68F0C31BC5}"/>
              </a:ext>
            </a:extLst>
          </p:cNvPr>
          <p:cNvSpPr>
            <a:spLocks noGrp="1"/>
          </p:cNvSpPr>
          <p:nvPr>
            <p:ph type="dt" sz="half" idx="10"/>
          </p:nvPr>
        </p:nvSpPr>
        <p:spPr/>
        <p:txBody>
          <a:bodyPr/>
          <a:lstStyle/>
          <a:p>
            <a:fld id="{9BBA3891-8A9B-44C5-BFCA-2FF51A4F3ABB}" type="datetimeFigureOut">
              <a:rPr lang="en-IN" smtClean="0"/>
              <a:t>25-07-2024</a:t>
            </a:fld>
            <a:endParaRPr lang="en-IN"/>
          </a:p>
        </p:txBody>
      </p:sp>
      <p:sp>
        <p:nvSpPr>
          <p:cNvPr id="5" name="Footer Placeholder 4">
            <a:extLst>
              <a:ext uri="{FF2B5EF4-FFF2-40B4-BE49-F238E27FC236}">
                <a16:creationId xmlns:a16="http://schemas.microsoft.com/office/drawing/2014/main" id="{27508B94-39B6-0D59-16F8-2A7362AA98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EBFADE-B2A3-9FF4-4484-90DA74D4BAB3}"/>
              </a:ext>
            </a:extLst>
          </p:cNvPr>
          <p:cNvSpPr>
            <a:spLocks noGrp="1"/>
          </p:cNvSpPr>
          <p:nvPr>
            <p:ph type="sldNum" sz="quarter" idx="12"/>
          </p:nvPr>
        </p:nvSpPr>
        <p:spPr/>
        <p:txBody>
          <a:bodyPr/>
          <a:lstStyle/>
          <a:p>
            <a:fld id="{ED395630-ACD2-4445-8285-6F0B38316BA4}" type="slidenum">
              <a:rPr lang="en-IN" smtClean="0"/>
              <a:t>‹#›</a:t>
            </a:fld>
            <a:endParaRPr lang="en-IN"/>
          </a:p>
        </p:txBody>
      </p:sp>
    </p:spTree>
    <p:extLst>
      <p:ext uri="{BB962C8B-B14F-4D97-AF65-F5344CB8AC3E}">
        <p14:creationId xmlns:p14="http://schemas.microsoft.com/office/powerpoint/2010/main" val="2363687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2D2338-F48F-F9E7-9103-3219B4616F2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5A1CB9D-8904-A99F-FCBE-2845AEE74B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1D25B8-5FE7-701F-FAA4-8F7630D95221}"/>
              </a:ext>
            </a:extLst>
          </p:cNvPr>
          <p:cNvSpPr>
            <a:spLocks noGrp="1"/>
          </p:cNvSpPr>
          <p:nvPr>
            <p:ph type="dt" sz="half" idx="10"/>
          </p:nvPr>
        </p:nvSpPr>
        <p:spPr/>
        <p:txBody>
          <a:bodyPr/>
          <a:lstStyle/>
          <a:p>
            <a:fld id="{9BBA3891-8A9B-44C5-BFCA-2FF51A4F3ABB}" type="datetimeFigureOut">
              <a:rPr lang="en-IN" smtClean="0"/>
              <a:t>25-07-2024</a:t>
            </a:fld>
            <a:endParaRPr lang="en-IN"/>
          </a:p>
        </p:txBody>
      </p:sp>
      <p:sp>
        <p:nvSpPr>
          <p:cNvPr id="5" name="Footer Placeholder 4">
            <a:extLst>
              <a:ext uri="{FF2B5EF4-FFF2-40B4-BE49-F238E27FC236}">
                <a16:creationId xmlns:a16="http://schemas.microsoft.com/office/drawing/2014/main" id="{4F488952-7DC6-0C23-20B8-BD977DD601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0F3C29-BBD9-FFF1-A7FD-C2C1CE46CB5D}"/>
              </a:ext>
            </a:extLst>
          </p:cNvPr>
          <p:cNvSpPr>
            <a:spLocks noGrp="1"/>
          </p:cNvSpPr>
          <p:nvPr>
            <p:ph type="sldNum" sz="quarter" idx="12"/>
          </p:nvPr>
        </p:nvSpPr>
        <p:spPr/>
        <p:txBody>
          <a:bodyPr/>
          <a:lstStyle/>
          <a:p>
            <a:fld id="{ED395630-ACD2-4445-8285-6F0B38316BA4}" type="slidenum">
              <a:rPr lang="en-IN" smtClean="0"/>
              <a:t>‹#›</a:t>
            </a:fld>
            <a:endParaRPr lang="en-IN"/>
          </a:p>
        </p:txBody>
      </p:sp>
    </p:spTree>
    <p:extLst>
      <p:ext uri="{BB962C8B-B14F-4D97-AF65-F5344CB8AC3E}">
        <p14:creationId xmlns:p14="http://schemas.microsoft.com/office/powerpoint/2010/main" val="756472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F77C9-1FF2-15C5-54B9-DC424CD2E9A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9D8EA4F-7792-E8C7-1C05-76A23FB224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07AD39-56B8-0026-BCAC-3C216AAA31EA}"/>
              </a:ext>
            </a:extLst>
          </p:cNvPr>
          <p:cNvSpPr>
            <a:spLocks noGrp="1"/>
          </p:cNvSpPr>
          <p:nvPr>
            <p:ph type="dt" sz="half" idx="10"/>
          </p:nvPr>
        </p:nvSpPr>
        <p:spPr/>
        <p:txBody>
          <a:bodyPr/>
          <a:lstStyle/>
          <a:p>
            <a:fld id="{9BBA3891-8A9B-44C5-BFCA-2FF51A4F3ABB}" type="datetimeFigureOut">
              <a:rPr lang="en-IN" smtClean="0"/>
              <a:t>25-07-2024</a:t>
            </a:fld>
            <a:endParaRPr lang="en-IN"/>
          </a:p>
        </p:txBody>
      </p:sp>
      <p:sp>
        <p:nvSpPr>
          <p:cNvPr id="5" name="Footer Placeholder 4">
            <a:extLst>
              <a:ext uri="{FF2B5EF4-FFF2-40B4-BE49-F238E27FC236}">
                <a16:creationId xmlns:a16="http://schemas.microsoft.com/office/drawing/2014/main" id="{D1F0ED69-E110-1F5F-8528-3511638C97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CBC9CE-73F5-DC47-EA92-21874383BC77}"/>
              </a:ext>
            </a:extLst>
          </p:cNvPr>
          <p:cNvSpPr>
            <a:spLocks noGrp="1"/>
          </p:cNvSpPr>
          <p:nvPr>
            <p:ph type="sldNum" sz="quarter" idx="12"/>
          </p:nvPr>
        </p:nvSpPr>
        <p:spPr/>
        <p:txBody>
          <a:bodyPr/>
          <a:lstStyle/>
          <a:p>
            <a:fld id="{ED395630-ACD2-4445-8285-6F0B38316BA4}" type="slidenum">
              <a:rPr lang="en-IN" smtClean="0"/>
              <a:t>‹#›</a:t>
            </a:fld>
            <a:endParaRPr lang="en-IN"/>
          </a:p>
        </p:txBody>
      </p:sp>
    </p:spTree>
    <p:extLst>
      <p:ext uri="{BB962C8B-B14F-4D97-AF65-F5344CB8AC3E}">
        <p14:creationId xmlns:p14="http://schemas.microsoft.com/office/powerpoint/2010/main" val="2916623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01AA-39D5-C555-0F8B-4F2E3B3E7D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4E2A63C-58C8-5A4B-40ED-94ABBAD1DA8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7EC800-00E3-5B25-570B-3D3EE25CD43C}"/>
              </a:ext>
            </a:extLst>
          </p:cNvPr>
          <p:cNvSpPr>
            <a:spLocks noGrp="1"/>
          </p:cNvSpPr>
          <p:nvPr>
            <p:ph type="dt" sz="half" idx="10"/>
          </p:nvPr>
        </p:nvSpPr>
        <p:spPr/>
        <p:txBody>
          <a:bodyPr/>
          <a:lstStyle/>
          <a:p>
            <a:fld id="{9BBA3891-8A9B-44C5-BFCA-2FF51A4F3ABB}" type="datetimeFigureOut">
              <a:rPr lang="en-IN" smtClean="0"/>
              <a:t>25-07-2024</a:t>
            </a:fld>
            <a:endParaRPr lang="en-IN"/>
          </a:p>
        </p:txBody>
      </p:sp>
      <p:sp>
        <p:nvSpPr>
          <p:cNvPr id="5" name="Footer Placeholder 4">
            <a:extLst>
              <a:ext uri="{FF2B5EF4-FFF2-40B4-BE49-F238E27FC236}">
                <a16:creationId xmlns:a16="http://schemas.microsoft.com/office/drawing/2014/main" id="{FC2BBA97-A707-5AB4-BD95-DDB3C38A0D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510AB5-096A-63F7-4102-A14A96670540}"/>
              </a:ext>
            </a:extLst>
          </p:cNvPr>
          <p:cNvSpPr>
            <a:spLocks noGrp="1"/>
          </p:cNvSpPr>
          <p:nvPr>
            <p:ph type="sldNum" sz="quarter" idx="12"/>
          </p:nvPr>
        </p:nvSpPr>
        <p:spPr/>
        <p:txBody>
          <a:bodyPr/>
          <a:lstStyle/>
          <a:p>
            <a:fld id="{ED395630-ACD2-4445-8285-6F0B38316BA4}" type="slidenum">
              <a:rPr lang="en-IN" smtClean="0"/>
              <a:t>‹#›</a:t>
            </a:fld>
            <a:endParaRPr lang="en-IN"/>
          </a:p>
        </p:txBody>
      </p:sp>
    </p:spTree>
    <p:extLst>
      <p:ext uri="{BB962C8B-B14F-4D97-AF65-F5344CB8AC3E}">
        <p14:creationId xmlns:p14="http://schemas.microsoft.com/office/powerpoint/2010/main" val="1774460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6E91C-9629-B1E1-DF6F-2309549B456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DAA2B69-3727-D2B9-5E2D-54D3B028B1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2D4DA2D-2159-F98D-BA48-56F22B7F71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339BA8F-C015-5E09-5CF1-5A86E9E3A358}"/>
              </a:ext>
            </a:extLst>
          </p:cNvPr>
          <p:cNvSpPr>
            <a:spLocks noGrp="1"/>
          </p:cNvSpPr>
          <p:nvPr>
            <p:ph type="dt" sz="half" idx="10"/>
          </p:nvPr>
        </p:nvSpPr>
        <p:spPr/>
        <p:txBody>
          <a:bodyPr/>
          <a:lstStyle/>
          <a:p>
            <a:fld id="{9BBA3891-8A9B-44C5-BFCA-2FF51A4F3ABB}" type="datetimeFigureOut">
              <a:rPr lang="en-IN" smtClean="0"/>
              <a:t>25-07-2024</a:t>
            </a:fld>
            <a:endParaRPr lang="en-IN"/>
          </a:p>
        </p:txBody>
      </p:sp>
      <p:sp>
        <p:nvSpPr>
          <p:cNvPr id="6" name="Footer Placeholder 5">
            <a:extLst>
              <a:ext uri="{FF2B5EF4-FFF2-40B4-BE49-F238E27FC236}">
                <a16:creationId xmlns:a16="http://schemas.microsoft.com/office/drawing/2014/main" id="{E412DDCA-109C-4BEB-A58F-E8E6E5BD915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E1DD23A-BB52-0DAA-B1D8-B6D1784AABFB}"/>
              </a:ext>
            </a:extLst>
          </p:cNvPr>
          <p:cNvSpPr>
            <a:spLocks noGrp="1"/>
          </p:cNvSpPr>
          <p:nvPr>
            <p:ph type="sldNum" sz="quarter" idx="12"/>
          </p:nvPr>
        </p:nvSpPr>
        <p:spPr/>
        <p:txBody>
          <a:bodyPr/>
          <a:lstStyle/>
          <a:p>
            <a:fld id="{ED395630-ACD2-4445-8285-6F0B38316BA4}" type="slidenum">
              <a:rPr lang="en-IN" smtClean="0"/>
              <a:t>‹#›</a:t>
            </a:fld>
            <a:endParaRPr lang="en-IN"/>
          </a:p>
        </p:txBody>
      </p:sp>
    </p:spTree>
    <p:extLst>
      <p:ext uri="{BB962C8B-B14F-4D97-AF65-F5344CB8AC3E}">
        <p14:creationId xmlns:p14="http://schemas.microsoft.com/office/powerpoint/2010/main" val="2996259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6DE62-B89B-E61C-2446-E5A46BA5713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2DA0FAE-0BA7-698B-905F-C885ED232D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D29AA7-E34C-1D41-22E8-649FDD215A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216798E-1CA8-77B3-C959-CD00E69750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4AE23E-F0FE-B720-5850-3B05C5A7DF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57EF707-B0DB-051B-C2F5-E40AA1D5BF43}"/>
              </a:ext>
            </a:extLst>
          </p:cNvPr>
          <p:cNvSpPr>
            <a:spLocks noGrp="1"/>
          </p:cNvSpPr>
          <p:nvPr>
            <p:ph type="dt" sz="half" idx="10"/>
          </p:nvPr>
        </p:nvSpPr>
        <p:spPr/>
        <p:txBody>
          <a:bodyPr/>
          <a:lstStyle/>
          <a:p>
            <a:fld id="{9BBA3891-8A9B-44C5-BFCA-2FF51A4F3ABB}" type="datetimeFigureOut">
              <a:rPr lang="en-IN" smtClean="0"/>
              <a:t>25-07-2024</a:t>
            </a:fld>
            <a:endParaRPr lang="en-IN"/>
          </a:p>
        </p:txBody>
      </p:sp>
      <p:sp>
        <p:nvSpPr>
          <p:cNvPr id="8" name="Footer Placeholder 7">
            <a:extLst>
              <a:ext uri="{FF2B5EF4-FFF2-40B4-BE49-F238E27FC236}">
                <a16:creationId xmlns:a16="http://schemas.microsoft.com/office/drawing/2014/main" id="{65A8D2FC-E913-10F5-0B58-D34C8BA3346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DFD1AF0-DE08-3BB9-732E-88D94958349B}"/>
              </a:ext>
            </a:extLst>
          </p:cNvPr>
          <p:cNvSpPr>
            <a:spLocks noGrp="1"/>
          </p:cNvSpPr>
          <p:nvPr>
            <p:ph type="sldNum" sz="quarter" idx="12"/>
          </p:nvPr>
        </p:nvSpPr>
        <p:spPr/>
        <p:txBody>
          <a:bodyPr/>
          <a:lstStyle/>
          <a:p>
            <a:fld id="{ED395630-ACD2-4445-8285-6F0B38316BA4}" type="slidenum">
              <a:rPr lang="en-IN" smtClean="0"/>
              <a:t>‹#›</a:t>
            </a:fld>
            <a:endParaRPr lang="en-IN"/>
          </a:p>
        </p:txBody>
      </p:sp>
    </p:spTree>
    <p:extLst>
      <p:ext uri="{BB962C8B-B14F-4D97-AF65-F5344CB8AC3E}">
        <p14:creationId xmlns:p14="http://schemas.microsoft.com/office/powerpoint/2010/main" val="2699763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79EB9-123F-1880-BB75-B864513798A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5A121EF-0A39-0FFC-2D18-10EEA5AD3695}"/>
              </a:ext>
            </a:extLst>
          </p:cNvPr>
          <p:cNvSpPr>
            <a:spLocks noGrp="1"/>
          </p:cNvSpPr>
          <p:nvPr>
            <p:ph type="dt" sz="half" idx="10"/>
          </p:nvPr>
        </p:nvSpPr>
        <p:spPr/>
        <p:txBody>
          <a:bodyPr/>
          <a:lstStyle/>
          <a:p>
            <a:fld id="{9BBA3891-8A9B-44C5-BFCA-2FF51A4F3ABB}" type="datetimeFigureOut">
              <a:rPr lang="en-IN" smtClean="0"/>
              <a:t>25-07-2024</a:t>
            </a:fld>
            <a:endParaRPr lang="en-IN"/>
          </a:p>
        </p:txBody>
      </p:sp>
      <p:sp>
        <p:nvSpPr>
          <p:cNvPr id="4" name="Footer Placeholder 3">
            <a:extLst>
              <a:ext uri="{FF2B5EF4-FFF2-40B4-BE49-F238E27FC236}">
                <a16:creationId xmlns:a16="http://schemas.microsoft.com/office/drawing/2014/main" id="{B319780A-0B8D-1238-7C66-2EE6DFFA3A0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C116E85-5CC7-6F68-8EFB-2E99A634D50A}"/>
              </a:ext>
            </a:extLst>
          </p:cNvPr>
          <p:cNvSpPr>
            <a:spLocks noGrp="1"/>
          </p:cNvSpPr>
          <p:nvPr>
            <p:ph type="sldNum" sz="quarter" idx="12"/>
          </p:nvPr>
        </p:nvSpPr>
        <p:spPr/>
        <p:txBody>
          <a:bodyPr/>
          <a:lstStyle/>
          <a:p>
            <a:fld id="{ED395630-ACD2-4445-8285-6F0B38316BA4}" type="slidenum">
              <a:rPr lang="en-IN" smtClean="0"/>
              <a:t>‹#›</a:t>
            </a:fld>
            <a:endParaRPr lang="en-IN"/>
          </a:p>
        </p:txBody>
      </p:sp>
    </p:spTree>
    <p:extLst>
      <p:ext uri="{BB962C8B-B14F-4D97-AF65-F5344CB8AC3E}">
        <p14:creationId xmlns:p14="http://schemas.microsoft.com/office/powerpoint/2010/main" val="3516550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D93A9B-75F6-E90E-243B-B053A22094BB}"/>
              </a:ext>
            </a:extLst>
          </p:cNvPr>
          <p:cNvSpPr>
            <a:spLocks noGrp="1"/>
          </p:cNvSpPr>
          <p:nvPr>
            <p:ph type="dt" sz="half" idx="10"/>
          </p:nvPr>
        </p:nvSpPr>
        <p:spPr/>
        <p:txBody>
          <a:bodyPr/>
          <a:lstStyle/>
          <a:p>
            <a:fld id="{9BBA3891-8A9B-44C5-BFCA-2FF51A4F3ABB}" type="datetimeFigureOut">
              <a:rPr lang="en-IN" smtClean="0"/>
              <a:t>25-07-2024</a:t>
            </a:fld>
            <a:endParaRPr lang="en-IN"/>
          </a:p>
        </p:txBody>
      </p:sp>
      <p:sp>
        <p:nvSpPr>
          <p:cNvPr id="3" name="Footer Placeholder 2">
            <a:extLst>
              <a:ext uri="{FF2B5EF4-FFF2-40B4-BE49-F238E27FC236}">
                <a16:creationId xmlns:a16="http://schemas.microsoft.com/office/drawing/2014/main" id="{C7546CCE-F0B2-3A3F-2D37-BF469BACA65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92AD146-3A69-A268-5FC8-7BE32F41621B}"/>
              </a:ext>
            </a:extLst>
          </p:cNvPr>
          <p:cNvSpPr>
            <a:spLocks noGrp="1"/>
          </p:cNvSpPr>
          <p:nvPr>
            <p:ph type="sldNum" sz="quarter" idx="12"/>
          </p:nvPr>
        </p:nvSpPr>
        <p:spPr/>
        <p:txBody>
          <a:bodyPr/>
          <a:lstStyle/>
          <a:p>
            <a:fld id="{ED395630-ACD2-4445-8285-6F0B38316BA4}" type="slidenum">
              <a:rPr lang="en-IN" smtClean="0"/>
              <a:t>‹#›</a:t>
            </a:fld>
            <a:endParaRPr lang="en-IN"/>
          </a:p>
        </p:txBody>
      </p:sp>
    </p:spTree>
    <p:extLst>
      <p:ext uri="{BB962C8B-B14F-4D97-AF65-F5344CB8AC3E}">
        <p14:creationId xmlns:p14="http://schemas.microsoft.com/office/powerpoint/2010/main" val="415689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DF3AF-C450-445D-AA48-8B48710453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A62D18E-107B-F566-97ED-B400380026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0CBBBE7-702E-237B-BB86-5A0387400E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9FA3AF-C5AD-9425-4B04-7426D81A44F7}"/>
              </a:ext>
            </a:extLst>
          </p:cNvPr>
          <p:cNvSpPr>
            <a:spLocks noGrp="1"/>
          </p:cNvSpPr>
          <p:nvPr>
            <p:ph type="dt" sz="half" idx="10"/>
          </p:nvPr>
        </p:nvSpPr>
        <p:spPr/>
        <p:txBody>
          <a:bodyPr/>
          <a:lstStyle/>
          <a:p>
            <a:fld id="{9BBA3891-8A9B-44C5-BFCA-2FF51A4F3ABB}" type="datetimeFigureOut">
              <a:rPr lang="en-IN" smtClean="0"/>
              <a:t>25-07-2024</a:t>
            </a:fld>
            <a:endParaRPr lang="en-IN"/>
          </a:p>
        </p:txBody>
      </p:sp>
      <p:sp>
        <p:nvSpPr>
          <p:cNvPr id="6" name="Footer Placeholder 5">
            <a:extLst>
              <a:ext uri="{FF2B5EF4-FFF2-40B4-BE49-F238E27FC236}">
                <a16:creationId xmlns:a16="http://schemas.microsoft.com/office/drawing/2014/main" id="{AAAA5EBD-68E2-8680-DBCA-4016836127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44792ED-A2E9-9FB6-3D57-EA5845E747DF}"/>
              </a:ext>
            </a:extLst>
          </p:cNvPr>
          <p:cNvSpPr>
            <a:spLocks noGrp="1"/>
          </p:cNvSpPr>
          <p:nvPr>
            <p:ph type="sldNum" sz="quarter" idx="12"/>
          </p:nvPr>
        </p:nvSpPr>
        <p:spPr/>
        <p:txBody>
          <a:bodyPr/>
          <a:lstStyle/>
          <a:p>
            <a:fld id="{ED395630-ACD2-4445-8285-6F0B38316BA4}" type="slidenum">
              <a:rPr lang="en-IN" smtClean="0"/>
              <a:t>‹#›</a:t>
            </a:fld>
            <a:endParaRPr lang="en-IN"/>
          </a:p>
        </p:txBody>
      </p:sp>
    </p:spTree>
    <p:extLst>
      <p:ext uri="{BB962C8B-B14F-4D97-AF65-F5344CB8AC3E}">
        <p14:creationId xmlns:p14="http://schemas.microsoft.com/office/powerpoint/2010/main" val="631522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54875-D352-2B31-8622-FEA96404CD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BC35816-F1D2-2944-68B5-D3B108F562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F01E657-B235-F1CB-C0EB-F8D9ED3AAC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DC4F62-FA8D-F235-5FC1-EFA623461662}"/>
              </a:ext>
            </a:extLst>
          </p:cNvPr>
          <p:cNvSpPr>
            <a:spLocks noGrp="1"/>
          </p:cNvSpPr>
          <p:nvPr>
            <p:ph type="dt" sz="half" idx="10"/>
          </p:nvPr>
        </p:nvSpPr>
        <p:spPr/>
        <p:txBody>
          <a:bodyPr/>
          <a:lstStyle/>
          <a:p>
            <a:fld id="{9BBA3891-8A9B-44C5-BFCA-2FF51A4F3ABB}" type="datetimeFigureOut">
              <a:rPr lang="en-IN" smtClean="0"/>
              <a:t>25-07-2024</a:t>
            </a:fld>
            <a:endParaRPr lang="en-IN"/>
          </a:p>
        </p:txBody>
      </p:sp>
      <p:sp>
        <p:nvSpPr>
          <p:cNvPr id="6" name="Footer Placeholder 5">
            <a:extLst>
              <a:ext uri="{FF2B5EF4-FFF2-40B4-BE49-F238E27FC236}">
                <a16:creationId xmlns:a16="http://schemas.microsoft.com/office/drawing/2014/main" id="{2F8794D4-23F5-5DDC-CF8B-F4368BC6C1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C5AA693-1407-B837-0B1B-5793AE7B7EAA}"/>
              </a:ext>
            </a:extLst>
          </p:cNvPr>
          <p:cNvSpPr>
            <a:spLocks noGrp="1"/>
          </p:cNvSpPr>
          <p:nvPr>
            <p:ph type="sldNum" sz="quarter" idx="12"/>
          </p:nvPr>
        </p:nvSpPr>
        <p:spPr/>
        <p:txBody>
          <a:bodyPr/>
          <a:lstStyle/>
          <a:p>
            <a:fld id="{ED395630-ACD2-4445-8285-6F0B38316BA4}" type="slidenum">
              <a:rPr lang="en-IN" smtClean="0"/>
              <a:t>‹#›</a:t>
            </a:fld>
            <a:endParaRPr lang="en-IN"/>
          </a:p>
        </p:txBody>
      </p:sp>
    </p:spTree>
    <p:extLst>
      <p:ext uri="{BB962C8B-B14F-4D97-AF65-F5344CB8AC3E}">
        <p14:creationId xmlns:p14="http://schemas.microsoft.com/office/powerpoint/2010/main" val="1692651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048405-162C-1FBF-7342-14DDBA7DEF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96E3441-48C0-141C-EED1-42D1162057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B029CB-3A00-9550-2F72-24F0B5D5A6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BBA3891-8A9B-44C5-BFCA-2FF51A4F3ABB}" type="datetimeFigureOut">
              <a:rPr lang="en-IN" smtClean="0"/>
              <a:t>25-07-2024</a:t>
            </a:fld>
            <a:endParaRPr lang="en-IN"/>
          </a:p>
        </p:txBody>
      </p:sp>
      <p:sp>
        <p:nvSpPr>
          <p:cNvPr id="5" name="Footer Placeholder 4">
            <a:extLst>
              <a:ext uri="{FF2B5EF4-FFF2-40B4-BE49-F238E27FC236}">
                <a16:creationId xmlns:a16="http://schemas.microsoft.com/office/drawing/2014/main" id="{289D7B30-0481-F09F-524F-84656FD913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4F80C105-B017-2D31-28D6-ED8E84905B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D395630-ACD2-4445-8285-6F0B38316BA4}" type="slidenum">
              <a:rPr lang="en-IN" smtClean="0"/>
              <a:t>‹#›</a:t>
            </a:fld>
            <a:endParaRPr lang="en-IN"/>
          </a:p>
        </p:txBody>
      </p:sp>
    </p:spTree>
    <p:extLst>
      <p:ext uri="{BB962C8B-B14F-4D97-AF65-F5344CB8AC3E}">
        <p14:creationId xmlns:p14="http://schemas.microsoft.com/office/powerpoint/2010/main" val="1861507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printables.com/model/674388-amazon-logo-2000" TargetMode="External"/><Relationship Id="rId5" Type="http://schemas.openxmlformats.org/officeDocument/2006/relationships/image" Target="../media/image2.png"/><Relationship Id="rId4" Type="http://schemas.openxmlformats.org/officeDocument/2006/relationships/hyperlink" Target="http://www.flickr.com/photos/141573413@N04/27443174192"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logo of a company&#10;&#10;Description automatically generated">
            <a:extLst>
              <a:ext uri="{FF2B5EF4-FFF2-40B4-BE49-F238E27FC236}">
                <a16:creationId xmlns:a16="http://schemas.microsoft.com/office/drawing/2014/main" id="{4DD35BFE-106C-5DE8-E617-7338E4D1260C}"/>
              </a:ext>
            </a:extLst>
          </p:cNvPr>
          <p:cNvPicPr>
            <a:picLocks noChangeAspect="1"/>
          </p:cNvPicPr>
          <p:nvPr/>
        </p:nvPicPr>
        <p:blipFill>
          <a:blip r:embed="rId3">
            <a:alphaModFix/>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781" r="-1" b="7484"/>
          <a:stretch/>
        </p:blipFill>
        <p:spPr>
          <a:xfrm>
            <a:off x="4547937" y="-5"/>
            <a:ext cx="7644062" cy="3681406"/>
          </a:xfrm>
          <a:prstGeom prst="rect">
            <a:avLst/>
          </a:prstGeom>
        </p:spPr>
      </p:pic>
      <p:pic>
        <p:nvPicPr>
          <p:cNvPr id="5" name="Picture 4" descr="A close up of a logo&#10;&#10;Description automatically generated">
            <a:extLst>
              <a:ext uri="{FF2B5EF4-FFF2-40B4-BE49-F238E27FC236}">
                <a16:creationId xmlns:a16="http://schemas.microsoft.com/office/drawing/2014/main" id="{98E82161-AD43-CB3B-71D0-9E996510603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6344" r="-1" b="7079"/>
          <a:stretch/>
        </p:blipFill>
        <p:spPr>
          <a:xfrm>
            <a:off x="4547938" y="3681409"/>
            <a:ext cx="7644062" cy="3176595"/>
          </a:xfrm>
          <a:prstGeom prst="rect">
            <a:avLst/>
          </a:prstGeom>
        </p:spPr>
      </p:pic>
      <p:sp>
        <p:nvSpPr>
          <p:cNvPr id="17" name="Rectangle 16">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B6FD83-51F8-8187-5FA1-2F8510C65AEC}"/>
              </a:ext>
            </a:extLst>
          </p:cNvPr>
          <p:cNvSpPr>
            <a:spLocks noGrp="1"/>
          </p:cNvSpPr>
          <p:nvPr>
            <p:ph type="ctrTitle"/>
          </p:nvPr>
        </p:nvSpPr>
        <p:spPr>
          <a:xfrm>
            <a:off x="838200" y="1115219"/>
            <a:ext cx="5395912" cy="2387600"/>
          </a:xfrm>
        </p:spPr>
        <p:txBody>
          <a:bodyPr>
            <a:normAutofit/>
          </a:bodyPr>
          <a:lstStyle/>
          <a:p>
            <a:pPr algn="l"/>
            <a:r>
              <a:rPr lang="en-US" sz="5000" b="1" dirty="0">
                <a:solidFill>
                  <a:schemeClr val="bg1"/>
                </a:solidFill>
                <a:latin typeface="Zilla Slab" pitchFamily="2" charset="0"/>
                <a:ea typeface="Zilla Slab" pitchFamily="2" charset="0"/>
                <a:cs typeface="Poppins" panose="00000500000000000000" pitchFamily="2" charset="0"/>
              </a:rPr>
              <a:t>Amazon Sales Analysis </a:t>
            </a:r>
            <a:r>
              <a:rPr lang="en-US" sz="5000" b="1" dirty="0">
                <a:solidFill>
                  <a:schemeClr val="bg1"/>
                </a:solidFill>
                <a:latin typeface="Zilla Slab" pitchFamily="2" charset="0"/>
                <a:ea typeface="Zilla Slab" pitchFamily="2" charset="0"/>
                <a:cs typeface="Poppins" panose="020B0502040204020203" pitchFamily="2" charset="0"/>
              </a:rPr>
              <a:t>Report</a:t>
            </a:r>
            <a:endParaRPr lang="en-IN" sz="5000" b="1" dirty="0">
              <a:solidFill>
                <a:schemeClr val="bg1"/>
              </a:solidFill>
              <a:latin typeface="Zilla Slab" pitchFamily="2" charset="0"/>
              <a:ea typeface="Zilla Slab" pitchFamily="2" charset="0"/>
              <a:cs typeface="Poppins" panose="020B0502040204020203" pitchFamily="2" charset="0"/>
            </a:endParaRPr>
          </a:p>
        </p:txBody>
      </p:sp>
      <p:cxnSp>
        <p:nvCxnSpPr>
          <p:cNvPr id="19" name="Straight Connector 18">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398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61535C-B2FA-485A-D182-A9B9B34BF972}"/>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b="1"/>
              <a:t>Average Profit by Order Priority</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D517114-3343-FFBB-7DC7-AC8782CD5678}"/>
              </a:ext>
            </a:extLst>
          </p:cNvPr>
          <p:cNvSpPr txBox="1"/>
          <p:nvPr/>
        </p:nvSpPr>
        <p:spPr>
          <a:xfrm>
            <a:off x="572493" y="2071316"/>
            <a:ext cx="6713552" cy="41191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The </a:t>
            </a:r>
            <a:r>
              <a:rPr lang="en-US" sz="2200" b="1"/>
              <a:t>“Average Profit by Order Priority” </a:t>
            </a:r>
            <a:r>
              <a:rPr lang="en-US" sz="2200"/>
              <a:t>pie chart shows:</a:t>
            </a:r>
          </a:p>
          <a:p>
            <a:pPr indent="-228600">
              <a:lnSpc>
                <a:spcPct val="90000"/>
              </a:lnSpc>
              <a:spcAft>
                <a:spcPts val="600"/>
              </a:spcAft>
              <a:buFont typeface="Arial" panose="020B0604020202020204" pitchFamily="34" charset="0"/>
              <a:buChar char="•"/>
            </a:pPr>
            <a:endParaRPr lang="en-US" sz="2200"/>
          </a:p>
          <a:p>
            <a:pPr marL="342900" indent="-228600">
              <a:lnSpc>
                <a:spcPct val="90000"/>
              </a:lnSpc>
              <a:spcAft>
                <a:spcPts val="600"/>
              </a:spcAft>
              <a:buFont typeface="Arial" panose="020B0604020202020204" pitchFamily="34" charset="0"/>
              <a:buChar char="•"/>
            </a:pPr>
            <a:r>
              <a:rPr lang="en-US" sz="2200" b="1"/>
              <a:t>High Priority (H): </a:t>
            </a:r>
            <a:r>
              <a:rPr lang="en-US" sz="2200"/>
              <a:t>32.5%</a:t>
            </a:r>
          </a:p>
          <a:p>
            <a:pPr indent="-228600">
              <a:lnSpc>
                <a:spcPct val="90000"/>
              </a:lnSpc>
              <a:spcAft>
                <a:spcPts val="600"/>
              </a:spcAft>
              <a:buFont typeface="Arial" panose="020B0604020202020204" pitchFamily="34" charset="0"/>
              <a:buChar char="•"/>
            </a:pPr>
            <a:endParaRPr lang="en-US" sz="2200"/>
          </a:p>
          <a:p>
            <a:pPr marL="342900" indent="-228600">
              <a:lnSpc>
                <a:spcPct val="90000"/>
              </a:lnSpc>
              <a:spcAft>
                <a:spcPts val="600"/>
              </a:spcAft>
              <a:buFont typeface="Arial" panose="020B0604020202020204" pitchFamily="34" charset="0"/>
              <a:buChar char="•"/>
            </a:pPr>
            <a:r>
              <a:rPr lang="en-US" sz="2200" b="1"/>
              <a:t>Medium (M): </a:t>
            </a:r>
            <a:r>
              <a:rPr lang="en-US" sz="2200"/>
              <a:t>26.6%</a:t>
            </a:r>
          </a:p>
          <a:p>
            <a:pPr indent="-228600">
              <a:lnSpc>
                <a:spcPct val="90000"/>
              </a:lnSpc>
              <a:spcAft>
                <a:spcPts val="600"/>
              </a:spcAft>
              <a:buFont typeface="Arial" panose="020B0604020202020204" pitchFamily="34" charset="0"/>
              <a:buChar char="•"/>
            </a:pPr>
            <a:endParaRPr lang="en-US" sz="2200"/>
          </a:p>
          <a:p>
            <a:pPr marL="342900" indent="-228600">
              <a:lnSpc>
                <a:spcPct val="90000"/>
              </a:lnSpc>
              <a:spcAft>
                <a:spcPts val="600"/>
              </a:spcAft>
              <a:buFont typeface="Arial" panose="020B0604020202020204" pitchFamily="34" charset="0"/>
              <a:buChar char="•"/>
            </a:pPr>
            <a:r>
              <a:rPr lang="en-US" sz="2200" b="1"/>
              <a:t>Low Priority (L): </a:t>
            </a:r>
            <a:r>
              <a:rPr lang="en-US" sz="2200"/>
              <a:t>23.2%</a:t>
            </a:r>
          </a:p>
          <a:p>
            <a:pPr indent="-228600">
              <a:lnSpc>
                <a:spcPct val="90000"/>
              </a:lnSpc>
              <a:spcAft>
                <a:spcPts val="600"/>
              </a:spcAft>
              <a:buFont typeface="Arial" panose="020B0604020202020204" pitchFamily="34" charset="0"/>
              <a:buChar char="•"/>
            </a:pPr>
            <a:endParaRPr lang="en-US" sz="2200"/>
          </a:p>
          <a:p>
            <a:pPr marL="342900" indent="-228600">
              <a:lnSpc>
                <a:spcPct val="90000"/>
              </a:lnSpc>
              <a:spcAft>
                <a:spcPts val="600"/>
              </a:spcAft>
              <a:buFont typeface="Arial" panose="020B0604020202020204" pitchFamily="34" charset="0"/>
              <a:buChar char="•"/>
            </a:pPr>
            <a:r>
              <a:rPr lang="en-US" sz="2200" b="1"/>
              <a:t>Critical ©: </a:t>
            </a:r>
            <a:r>
              <a:rPr lang="en-US" sz="2200"/>
              <a:t>17.7%</a:t>
            </a:r>
          </a:p>
        </p:txBody>
      </p:sp>
      <p:pic>
        <p:nvPicPr>
          <p:cNvPr id="12" name="Picture 11">
            <a:extLst>
              <a:ext uri="{FF2B5EF4-FFF2-40B4-BE49-F238E27FC236}">
                <a16:creationId xmlns:a16="http://schemas.microsoft.com/office/drawing/2014/main" id="{039BDD76-4836-D9DB-6046-4DE63FBE426C}"/>
              </a:ext>
            </a:extLst>
          </p:cNvPr>
          <p:cNvPicPr>
            <a:picLocks noChangeAspect="1"/>
          </p:cNvPicPr>
          <p:nvPr/>
        </p:nvPicPr>
        <p:blipFill>
          <a:blip r:embed="rId2"/>
          <a:srcRect l="3187" r="364" b="-3"/>
          <a:stretch/>
        </p:blipFill>
        <p:spPr>
          <a:xfrm>
            <a:off x="7675658" y="2093976"/>
            <a:ext cx="3941064" cy="4096512"/>
          </a:xfrm>
          <a:prstGeom prst="rect">
            <a:avLst/>
          </a:prstGeom>
        </p:spPr>
      </p:pic>
    </p:spTree>
    <p:extLst>
      <p:ext uri="{BB962C8B-B14F-4D97-AF65-F5344CB8AC3E}">
        <p14:creationId xmlns:p14="http://schemas.microsoft.com/office/powerpoint/2010/main" val="1660608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61535C-B2FA-485A-D182-A9B9B34BF972}"/>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b="1" kern="1200">
                <a:solidFill>
                  <a:schemeClr val="tx1"/>
                </a:solidFill>
                <a:latin typeface="+mj-lt"/>
                <a:ea typeface="+mj-ea"/>
                <a:cs typeface="+mj-cs"/>
              </a:rPr>
              <a:t>Total Revenue By Reason</a:t>
            </a:r>
          </a:p>
        </p:txBody>
      </p:sp>
      <p:sp>
        <p:nvSpPr>
          <p:cNvPr id="14"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CBC9F7D-BCDB-1993-9719-8EC12296A3AE}"/>
              </a:ext>
            </a:extLst>
          </p:cNvPr>
          <p:cNvPicPr>
            <a:picLocks noChangeAspect="1"/>
          </p:cNvPicPr>
          <p:nvPr/>
        </p:nvPicPr>
        <p:blipFill>
          <a:blip r:embed="rId2"/>
          <a:stretch>
            <a:fillRect/>
          </a:stretch>
        </p:blipFill>
        <p:spPr>
          <a:xfrm>
            <a:off x="5416393" y="2036963"/>
            <a:ext cx="6642367" cy="3387606"/>
          </a:xfrm>
          <a:prstGeom prst="rect">
            <a:avLst/>
          </a:prstGeom>
        </p:spPr>
      </p:pic>
      <p:graphicFrame>
        <p:nvGraphicFramePr>
          <p:cNvPr id="16" name="TextBox 6">
            <a:extLst>
              <a:ext uri="{FF2B5EF4-FFF2-40B4-BE49-F238E27FC236}">
                <a16:creationId xmlns:a16="http://schemas.microsoft.com/office/drawing/2014/main" id="{F017A4C5-9054-C2B3-FC5D-F2D036F5A95E}"/>
              </a:ext>
            </a:extLst>
          </p:cNvPr>
          <p:cNvGraphicFramePr/>
          <p:nvPr/>
        </p:nvGraphicFramePr>
        <p:xfrm>
          <a:off x="630936" y="2660904"/>
          <a:ext cx="4818888" cy="35478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11002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61535C-B2FA-485A-D182-A9B9B34BF972}"/>
              </a:ext>
            </a:extLst>
          </p:cNvPr>
          <p:cNvSpPr>
            <a:spLocks noGrp="1"/>
          </p:cNvSpPr>
          <p:nvPr>
            <p:ph type="title"/>
          </p:nvPr>
        </p:nvSpPr>
        <p:spPr>
          <a:xfrm>
            <a:off x="841247" y="978619"/>
            <a:ext cx="3410712" cy="1106424"/>
          </a:xfrm>
        </p:spPr>
        <p:txBody>
          <a:bodyPr vert="horz" lIns="91440" tIns="45720" rIns="91440" bIns="45720" rtlCol="0" anchor="ctr">
            <a:normAutofit/>
          </a:bodyPr>
          <a:lstStyle/>
          <a:p>
            <a:r>
              <a:rPr lang="en-US" sz="2800" b="1" kern="1200">
                <a:solidFill>
                  <a:schemeClr val="tx1"/>
                </a:solidFill>
                <a:latin typeface="+mj-lt"/>
                <a:ea typeface="+mj-ea"/>
                <a:cs typeface="+mj-cs"/>
              </a:rPr>
              <a:t>Total Profit By Region</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extBox 4">
            <a:extLst>
              <a:ext uri="{FF2B5EF4-FFF2-40B4-BE49-F238E27FC236}">
                <a16:creationId xmlns:a16="http://schemas.microsoft.com/office/drawing/2014/main" id="{1B97793F-8D9D-6E6A-CA2C-45F43B29F969}"/>
              </a:ext>
            </a:extLst>
          </p:cNvPr>
          <p:cNvSpPr txBox="1"/>
          <p:nvPr/>
        </p:nvSpPr>
        <p:spPr>
          <a:xfrm>
            <a:off x="841248" y="2252870"/>
            <a:ext cx="3412219" cy="3560251"/>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sz="1700" b="1"/>
              <a:t>Sub-Saharan Africa and Europe: </a:t>
            </a:r>
            <a:r>
              <a:rPr lang="en-US" sz="1700"/>
              <a:t>Generates </a:t>
            </a:r>
            <a:r>
              <a:rPr lang="en-US" sz="1700" b="1"/>
              <a:t>Highest</a:t>
            </a:r>
            <a:r>
              <a:rPr lang="en-US" sz="1700"/>
              <a:t> Profit </a:t>
            </a:r>
          </a:p>
          <a:p>
            <a:pPr marL="342900" indent="-228600">
              <a:lnSpc>
                <a:spcPct val="90000"/>
              </a:lnSpc>
              <a:spcAft>
                <a:spcPts val="600"/>
              </a:spcAft>
              <a:buFont typeface="Arial" panose="020B0604020202020204" pitchFamily="34" charset="0"/>
              <a:buChar char="•"/>
            </a:pPr>
            <a:endParaRPr lang="en-US" sz="1700"/>
          </a:p>
          <a:p>
            <a:pPr marL="342900" indent="-228600">
              <a:lnSpc>
                <a:spcPct val="90000"/>
              </a:lnSpc>
              <a:spcAft>
                <a:spcPts val="600"/>
              </a:spcAft>
              <a:buFont typeface="Arial" panose="020B0604020202020204" pitchFamily="34" charset="0"/>
              <a:buChar char="•"/>
            </a:pPr>
            <a:r>
              <a:rPr lang="en-US" sz="1700" b="1"/>
              <a:t>Asia, Middle East and North Africa: </a:t>
            </a:r>
            <a:r>
              <a:rPr lang="en-US" sz="1700"/>
              <a:t>Generate </a:t>
            </a:r>
            <a:r>
              <a:rPr lang="en-US" sz="1700" b="1"/>
              <a:t>Moderate </a:t>
            </a:r>
            <a:r>
              <a:rPr lang="en-US" sz="1700"/>
              <a:t>Profit </a:t>
            </a:r>
          </a:p>
          <a:p>
            <a:pPr marL="342900" indent="-228600">
              <a:lnSpc>
                <a:spcPct val="90000"/>
              </a:lnSpc>
              <a:spcAft>
                <a:spcPts val="600"/>
              </a:spcAft>
              <a:buFont typeface="Arial" panose="020B0604020202020204" pitchFamily="34" charset="0"/>
              <a:buChar char="•"/>
            </a:pPr>
            <a:endParaRPr lang="en-US" sz="1700"/>
          </a:p>
          <a:p>
            <a:pPr marL="342900" indent="-228600">
              <a:lnSpc>
                <a:spcPct val="90000"/>
              </a:lnSpc>
              <a:spcAft>
                <a:spcPts val="600"/>
              </a:spcAft>
              <a:buFont typeface="Arial" panose="020B0604020202020204" pitchFamily="34" charset="0"/>
              <a:buChar char="•"/>
            </a:pPr>
            <a:r>
              <a:rPr lang="en-US" sz="1700" b="1"/>
              <a:t>North America: </a:t>
            </a:r>
            <a:r>
              <a:rPr lang="en-US" sz="1700"/>
              <a:t>Generates </a:t>
            </a:r>
            <a:r>
              <a:rPr lang="en-US" sz="1700" b="1"/>
              <a:t>Lowest</a:t>
            </a:r>
            <a:r>
              <a:rPr lang="en-US" sz="1700"/>
              <a:t> Profit</a:t>
            </a:r>
          </a:p>
        </p:txBody>
      </p:sp>
      <p:pic>
        <p:nvPicPr>
          <p:cNvPr id="4" name="Picture 3">
            <a:extLst>
              <a:ext uri="{FF2B5EF4-FFF2-40B4-BE49-F238E27FC236}">
                <a16:creationId xmlns:a16="http://schemas.microsoft.com/office/drawing/2014/main" id="{7877D2CF-71D5-14D1-7402-F86957A33DBD}"/>
              </a:ext>
            </a:extLst>
          </p:cNvPr>
          <p:cNvPicPr>
            <a:picLocks noChangeAspect="1"/>
          </p:cNvPicPr>
          <p:nvPr/>
        </p:nvPicPr>
        <p:blipFill>
          <a:blip r:embed="rId2"/>
          <a:stretch>
            <a:fillRect/>
          </a:stretch>
        </p:blipFill>
        <p:spPr>
          <a:xfrm>
            <a:off x="5120640" y="1681216"/>
            <a:ext cx="6656832" cy="3394983"/>
          </a:xfrm>
          <a:prstGeom prst="rect">
            <a:avLst/>
          </a:prstGeom>
        </p:spPr>
      </p:pic>
    </p:spTree>
    <p:extLst>
      <p:ext uri="{BB962C8B-B14F-4D97-AF65-F5344CB8AC3E}">
        <p14:creationId xmlns:p14="http://schemas.microsoft.com/office/powerpoint/2010/main" val="848085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Freeform: Shape 7">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61535C-B2FA-485A-D182-A9B9B34BF972}"/>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b="1" kern="1200">
                <a:solidFill>
                  <a:schemeClr val="tx1"/>
                </a:solidFill>
                <a:latin typeface="+mj-lt"/>
                <a:ea typeface="+mj-ea"/>
                <a:cs typeface="+mj-cs"/>
              </a:rPr>
              <a:t>Total Profit by Item Type</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0B6227A-010F-C59A-B334-5A0F449D2776}"/>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100" b="1"/>
              <a:t>Highest Profit: </a:t>
            </a:r>
          </a:p>
          <a:p>
            <a:pPr marL="285750" indent="-228600">
              <a:lnSpc>
                <a:spcPct val="90000"/>
              </a:lnSpc>
              <a:spcAft>
                <a:spcPts val="600"/>
              </a:spcAft>
              <a:buFont typeface="Arial" panose="020B0604020202020204" pitchFamily="34" charset="0"/>
              <a:buChar char="•"/>
            </a:pPr>
            <a:r>
              <a:rPr lang="en-US" sz="1100"/>
              <a:t>Cosmetics</a:t>
            </a:r>
          </a:p>
          <a:p>
            <a:pPr marL="285750" indent="-228600">
              <a:lnSpc>
                <a:spcPct val="90000"/>
              </a:lnSpc>
              <a:spcAft>
                <a:spcPts val="600"/>
              </a:spcAft>
              <a:buFont typeface="Arial" panose="020B0604020202020204" pitchFamily="34" charset="0"/>
              <a:buChar char="•"/>
            </a:pPr>
            <a:endParaRPr lang="en-US" sz="1100"/>
          </a:p>
          <a:p>
            <a:pPr indent="-228600">
              <a:lnSpc>
                <a:spcPct val="90000"/>
              </a:lnSpc>
              <a:spcAft>
                <a:spcPts val="600"/>
              </a:spcAft>
              <a:buFont typeface="Arial" panose="020B0604020202020204" pitchFamily="34" charset="0"/>
              <a:buChar char="•"/>
            </a:pPr>
            <a:r>
              <a:rPr lang="en-US" sz="1100" b="1"/>
              <a:t>Next Highest: </a:t>
            </a:r>
          </a:p>
          <a:p>
            <a:pPr marL="285750" indent="-228600">
              <a:lnSpc>
                <a:spcPct val="90000"/>
              </a:lnSpc>
              <a:spcAft>
                <a:spcPts val="600"/>
              </a:spcAft>
              <a:buFont typeface="Arial" panose="020B0604020202020204" pitchFamily="34" charset="0"/>
              <a:buChar char="•"/>
            </a:pPr>
            <a:r>
              <a:rPr lang="en-US" sz="1100"/>
              <a:t>Household items</a:t>
            </a:r>
          </a:p>
          <a:p>
            <a:pPr marL="285750" indent="-228600">
              <a:lnSpc>
                <a:spcPct val="90000"/>
              </a:lnSpc>
              <a:spcAft>
                <a:spcPts val="600"/>
              </a:spcAft>
              <a:buFont typeface="Arial" panose="020B0604020202020204" pitchFamily="34" charset="0"/>
              <a:buChar char="•"/>
            </a:pPr>
            <a:r>
              <a:rPr lang="en-US" sz="1100"/>
              <a:t>Office Supplies</a:t>
            </a:r>
          </a:p>
          <a:p>
            <a:pPr marL="285750" indent="-228600">
              <a:lnSpc>
                <a:spcPct val="90000"/>
              </a:lnSpc>
              <a:spcAft>
                <a:spcPts val="600"/>
              </a:spcAft>
              <a:buFont typeface="Arial" panose="020B0604020202020204" pitchFamily="34" charset="0"/>
              <a:buChar char="•"/>
            </a:pPr>
            <a:endParaRPr lang="en-US" sz="1100"/>
          </a:p>
          <a:p>
            <a:pPr indent="-228600">
              <a:lnSpc>
                <a:spcPct val="90000"/>
              </a:lnSpc>
              <a:spcAft>
                <a:spcPts val="600"/>
              </a:spcAft>
              <a:buFont typeface="Arial" panose="020B0604020202020204" pitchFamily="34" charset="0"/>
              <a:buChar char="•"/>
            </a:pPr>
            <a:r>
              <a:rPr lang="en-US" sz="1100" b="1"/>
              <a:t>Significant Profits: </a:t>
            </a:r>
          </a:p>
          <a:p>
            <a:pPr marL="285750" indent="-228600">
              <a:lnSpc>
                <a:spcPct val="90000"/>
              </a:lnSpc>
              <a:spcAft>
                <a:spcPts val="600"/>
              </a:spcAft>
              <a:buFont typeface="Arial" panose="020B0604020202020204" pitchFamily="34" charset="0"/>
              <a:buChar char="•"/>
            </a:pPr>
            <a:r>
              <a:rPr lang="en-US" sz="1100"/>
              <a:t>Clothes</a:t>
            </a:r>
          </a:p>
          <a:p>
            <a:pPr marL="285750" indent="-228600">
              <a:lnSpc>
                <a:spcPct val="90000"/>
              </a:lnSpc>
              <a:spcAft>
                <a:spcPts val="600"/>
              </a:spcAft>
              <a:buFont typeface="Arial" panose="020B0604020202020204" pitchFamily="34" charset="0"/>
              <a:buChar char="•"/>
            </a:pPr>
            <a:r>
              <a:rPr lang="en-US" sz="1100"/>
              <a:t>Baby Food</a:t>
            </a:r>
          </a:p>
          <a:p>
            <a:pPr marL="285750" indent="-228600">
              <a:lnSpc>
                <a:spcPct val="90000"/>
              </a:lnSpc>
              <a:spcAft>
                <a:spcPts val="600"/>
              </a:spcAft>
              <a:buFont typeface="Arial" panose="020B0604020202020204" pitchFamily="34" charset="0"/>
              <a:buChar char="•"/>
            </a:pPr>
            <a:endParaRPr lang="en-US" sz="1100"/>
          </a:p>
          <a:p>
            <a:pPr indent="-228600">
              <a:lnSpc>
                <a:spcPct val="90000"/>
              </a:lnSpc>
              <a:spcAft>
                <a:spcPts val="600"/>
              </a:spcAft>
              <a:buFont typeface="Arial" panose="020B0604020202020204" pitchFamily="34" charset="0"/>
              <a:buChar char="•"/>
            </a:pPr>
            <a:r>
              <a:rPr lang="en-US" sz="1100" b="1"/>
              <a:t>Lowest Profits:</a:t>
            </a:r>
            <a:r>
              <a:rPr lang="en-US" sz="1100"/>
              <a:t> </a:t>
            </a:r>
          </a:p>
          <a:p>
            <a:pPr marL="285750" indent="-228600">
              <a:lnSpc>
                <a:spcPct val="90000"/>
              </a:lnSpc>
              <a:spcAft>
                <a:spcPts val="600"/>
              </a:spcAft>
              <a:buFont typeface="Arial" panose="020B0604020202020204" pitchFamily="34" charset="0"/>
              <a:buChar char="•"/>
            </a:pPr>
            <a:r>
              <a:rPr lang="en-US" sz="1100"/>
              <a:t>Fruits</a:t>
            </a:r>
          </a:p>
          <a:p>
            <a:pPr marL="285750" indent="-228600">
              <a:lnSpc>
                <a:spcPct val="90000"/>
              </a:lnSpc>
              <a:spcAft>
                <a:spcPts val="600"/>
              </a:spcAft>
              <a:buFont typeface="Arial" panose="020B0604020202020204" pitchFamily="34" charset="0"/>
              <a:buChar char="•"/>
            </a:pPr>
            <a:r>
              <a:rPr lang="en-US" sz="1100"/>
              <a:t>Meat</a:t>
            </a:r>
          </a:p>
        </p:txBody>
      </p:sp>
      <p:pic>
        <p:nvPicPr>
          <p:cNvPr id="4" name="Picture 3">
            <a:extLst>
              <a:ext uri="{FF2B5EF4-FFF2-40B4-BE49-F238E27FC236}">
                <a16:creationId xmlns:a16="http://schemas.microsoft.com/office/drawing/2014/main" id="{19EED470-E83B-33B9-3B9F-5FDBC566CF02}"/>
              </a:ext>
            </a:extLst>
          </p:cNvPr>
          <p:cNvPicPr>
            <a:picLocks noChangeAspect="1"/>
          </p:cNvPicPr>
          <p:nvPr/>
        </p:nvPicPr>
        <p:blipFill>
          <a:blip r:embed="rId2"/>
          <a:stretch>
            <a:fillRect/>
          </a:stretch>
        </p:blipFill>
        <p:spPr>
          <a:xfrm>
            <a:off x="4901184" y="1437300"/>
            <a:ext cx="6922008" cy="4083984"/>
          </a:xfrm>
          <a:prstGeom prst="rect">
            <a:avLst/>
          </a:prstGeom>
        </p:spPr>
      </p:pic>
    </p:spTree>
    <p:extLst>
      <p:ext uri="{BB962C8B-B14F-4D97-AF65-F5344CB8AC3E}">
        <p14:creationId xmlns:p14="http://schemas.microsoft.com/office/powerpoint/2010/main" val="2134985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61535C-B2FA-485A-D182-A9B9B34BF972}"/>
              </a:ext>
            </a:extLst>
          </p:cNvPr>
          <p:cNvSpPr>
            <a:spLocks noGrp="1"/>
          </p:cNvSpPr>
          <p:nvPr>
            <p:ph type="title"/>
          </p:nvPr>
        </p:nvSpPr>
        <p:spPr>
          <a:xfrm>
            <a:off x="841247" y="978619"/>
            <a:ext cx="3410712" cy="1106424"/>
          </a:xfrm>
        </p:spPr>
        <p:txBody>
          <a:bodyPr vert="horz" lIns="91440" tIns="45720" rIns="91440" bIns="45720" rtlCol="0" anchor="ctr">
            <a:normAutofit/>
          </a:bodyPr>
          <a:lstStyle/>
          <a:p>
            <a:r>
              <a:rPr lang="en-US" sz="2400" b="1" kern="1200">
                <a:solidFill>
                  <a:schemeClr val="tx1"/>
                </a:solidFill>
                <a:latin typeface="+mj-lt"/>
                <a:ea typeface="+mj-ea"/>
                <a:cs typeface="+mj-cs"/>
              </a:rPr>
              <a:t>Total Profit Distribution by Sales Channel</a:t>
            </a:r>
          </a:p>
        </p:txBody>
      </p:sp>
      <p:sp>
        <p:nvSpPr>
          <p:cNvPr id="17" name="Rectangle 16">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TextBox 7">
            <a:extLst>
              <a:ext uri="{FF2B5EF4-FFF2-40B4-BE49-F238E27FC236}">
                <a16:creationId xmlns:a16="http://schemas.microsoft.com/office/drawing/2014/main" id="{4EB06C2C-6DD4-2DC5-5F5C-13CB7E61A85C}"/>
              </a:ext>
            </a:extLst>
          </p:cNvPr>
          <p:cNvSpPr txBox="1"/>
          <p:nvPr/>
        </p:nvSpPr>
        <p:spPr>
          <a:xfrm>
            <a:off x="841248" y="2252870"/>
            <a:ext cx="3412219" cy="356025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b="1"/>
              <a:t>Offline Sales: </a:t>
            </a:r>
          </a:p>
          <a:p>
            <a:pPr marL="285750" indent="-228600">
              <a:lnSpc>
                <a:spcPct val="90000"/>
              </a:lnSpc>
              <a:spcAft>
                <a:spcPts val="600"/>
              </a:spcAft>
              <a:buFont typeface="Arial" panose="020B0604020202020204" pitchFamily="34" charset="0"/>
              <a:buChar char="•"/>
            </a:pPr>
            <a:r>
              <a:rPr lang="en-US" sz="1700"/>
              <a:t>56.4% of total profit</a:t>
            </a:r>
          </a:p>
          <a:p>
            <a:pPr marL="285750"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b="1"/>
              <a:t>Online Sales: </a:t>
            </a:r>
          </a:p>
          <a:p>
            <a:pPr marL="285750" indent="-228600">
              <a:lnSpc>
                <a:spcPct val="90000"/>
              </a:lnSpc>
              <a:spcAft>
                <a:spcPts val="600"/>
              </a:spcAft>
              <a:buFont typeface="Arial" panose="020B0604020202020204" pitchFamily="34" charset="0"/>
              <a:buChar char="•"/>
            </a:pPr>
            <a:r>
              <a:rPr lang="en-US" sz="1700"/>
              <a:t>43.6% of total profit</a:t>
            </a:r>
          </a:p>
          <a:p>
            <a:pPr indent="-228600">
              <a:lnSpc>
                <a:spcPct val="90000"/>
              </a:lnSpc>
              <a:spcAft>
                <a:spcPts val="600"/>
              </a:spcAft>
              <a:buFont typeface="Arial" panose="020B0604020202020204" pitchFamily="34" charset="0"/>
              <a:buChar char="•"/>
            </a:pPr>
            <a:endParaRPr lang="en-US" sz="1700"/>
          </a:p>
          <a:p>
            <a:pPr marL="285750" indent="-228600">
              <a:lnSpc>
                <a:spcPct val="90000"/>
              </a:lnSpc>
              <a:spcAft>
                <a:spcPts val="600"/>
              </a:spcAft>
              <a:buFont typeface="Arial" panose="020B0604020202020204" pitchFamily="34" charset="0"/>
              <a:buChar char="•"/>
            </a:pPr>
            <a:r>
              <a:rPr lang="en-US" sz="1700"/>
              <a:t>Offline sales are more profitable in this scenario.</a:t>
            </a:r>
          </a:p>
        </p:txBody>
      </p:sp>
      <p:pic>
        <p:nvPicPr>
          <p:cNvPr id="6" name="Picture 5">
            <a:extLst>
              <a:ext uri="{FF2B5EF4-FFF2-40B4-BE49-F238E27FC236}">
                <a16:creationId xmlns:a16="http://schemas.microsoft.com/office/drawing/2014/main" id="{2FE0705F-5EFC-7608-1506-CB97A3ECEC51}"/>
              </a:ext>
            </a:extLst>
          </p:cNvPr>
          <p:cNvPicPr>
            <a:picLocks noChangeAspect="1"/>
          </p:cNvPicPr>
          <p:nvPr/>
        </p:nvPicPr>
        <p:blipFill>
          <a:blip r:embed="rId2"/>
          <a:stretch>
            <a:fillRect/>
          </a:stretch>
        </p:blipFill>
        <p:spPr>
          <a:xfrm>
            <a:off x="5811195" y="630936"/>
            <a:ext cx="5275722" cy="5495544"/>
          </a:xfrm>
          <a:prstGeom prst="rect">
            <a:avLst/>
          </a:prstGeom>
        </p:spPr>
      </p:pic>
    </p:spTree>
    <p:extLst>
      <p:ext uri="{BB962C8B-B14F-4D97-AF65-F5344CB8AC3E}">
        <p14:creationId xmlns:p14="http://schemas.microsoft.com/office/powerpoint/2010/main" val="1157908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61535C-B2FA-485A-D182-A9B9B34BF972}"/>
              </a:ext>
            </a:extLst>
          </p:cNvPr>
          <p:cNvSpPr>
            <a:spLocks noGrp="1"/>
          </p:cNvSpPr>
          <p:nvPr>
            <p:ph type="title"/>
          </p:nvPr>
        </p:nvSpPr>
        <p:spPr>
          <a:xfrm>
            <a:off x="841247" y="978619"/>
            <a:ext cx="3410712" cy="1106424"/>
          </a:xfrm>
        </p:spPr>
        <p:txBody>
          <a:bodyPr vert="horz" lIns="91440" tIns="45720" rIns="91440" bIns="45720" rtlCol="0" anchor="ctr">
            <a:normAutofit/>
          </a:bodyPr>
          <a:lstStyle/>
          <a:p>
            <a:r>
              <a:rPr lang="en-US" sz="2400" b="1" kern="1200">
                <a:solidFill>
                  <a:schemeClr val="tx1"/>
                </a:solidFill>
                <a:latin typeface="+mj-lt"/>
                <a:ea typeface="+mj-ea"/>
                <a:cs typeface="+mj-cs"/>
              </a:rPr>
              <a:t>Total Revenue: Distribution by Sales Channel</a:t>
            </a:r>
          </a:p>
        </p:txBody>
      </p:sp>
      <p:sp>
        <p:nvSpPr>
          <p:cNvPr id="15" name="Rectangle 14">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76949474-E3D4-04C2-F36F-FE3D770DA3D6}"/>
              </a:ext>
            </a:extLst>
          </p:cNvPr>
          <p:cNvSpPr txBox="1"/>
          <p:nvPr/>
        </p:nvSpPr>
        <p:spPr>
          <a:xfrm>
            <a:off x="841248" y="2252870"/>
            <a:ext cx="3412219" cy="356025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b="1"/>
              <a:t>Offline Sales: </a:t>
            </a:r>
          </a:p>
          <a:p>
            <a:pPr marL="342900" indent="-228600">
              <a:lnSpc>
                <a:spcPct val="90000"/>
              </a:lnSpc>
              <a:spcAft>
                <a:spcPts val="600"/>
              </a:spcAft>
              <a:buFont typeface="Arial" panose="020B0604020202020204" pitchFamily="34" charset="0"/>
              <a:buChar char="•"/>
            </a:pPr>
            <a:r>
              <a:rPr lang="en-US" sz="1700"/>
              <a:t>57.6% of total revenue</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b="1"/>
              <a:t>Online Sales: </a:t>
            </a:r>
          </a:p>
          <a:p>
            <a:pPr marL="342900" indent="-228600">
              <a:lnSpc>
                <a:spcPct val="90000"/>
              </a:lnSpc>
              <a:spcAft>
                <a:spcPts val="600"/>
              </a:spcAft>
              <a:buFont typeface="Arial" panose="020B0604020202020204" pitchFamily="34" charset="0"/>
              <a:buChar char="•"/>
            </a:pPr>
            <a:r>
              <a:rPr lang="en-US" sz="1700"/>
              <a:t>42.4% of total revenue</a:t>
            </a:r>
          </a:p>
          <a:p>
            <a:pPr indent="-228600">
              <a:lnSpc>
                <a:spcPct val="90000"/>
              </a:lnSpc>
              <a:spcAft>
                <a:spcPts val="600"/>
              </a:spcAft>
              <a:buFont typeface="Arial" panose="020B0604020202020204" pitchFamily="34" charset="0"/>
              <a:buChar char="•"/>
            </a:pPr>
            <a:endParaRPr lang="en-US" sz="1700"/>
          </a:p>
          <a:p>
            <a:pPr marL="342900" indent="-228600">
              <a:lnSpc>
                <a:spcPct val="90000"/>
              </a:lnSpc>
              <a:spcAft>
                <a:spcPts val="600"/>
              </a:spcAft>
              <a:buFont typeface="Arial" panose="020B0604020202020204" pitchFamily="34" charset="0"/>
              <a:buChar char="•"/>
            </a:pPr>
            <a:r>
              <a:rPr lang="en-US" sz="1700"/>
              <a:t>Offline sales are the dominant revenue source in this scenario.</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endParaRPr lang="en-US" sz="1700"/>
          </a:p>
        </p:txBody>
      </p:sp>
      <p:pic>
        <p:nvPicPr>
          <p:cNvPr id="4" name="Picture 3">
            <a:extLst>
              <a:ext uri="{FF2B5EF4-FFF2-40B4-BE49-F238E27FC236}">
                <a16:creationId xmlns:a16="http://schemas.microsoft.com/office/drawing/2014/main" id="{575EB82F-816A-7F41-76EB-193153E4C732}"/>
              </a:ext>
            </a:extLst>
          </p:cNvPr>
          <p:cNvPicPr>
            <a:picLocks noChangeAspect="1"/>
          </p:cNvPicPr>
          <p:nvPr/>
        </p:nvPicPr>
        <p:blipFill>
          <a:blip r:embed="rId2"/>
          <a:stretch>
            <a:fillRect/>
          </a:stretch>
        </p:blipFill>
        <p:spPr>
          <a:xfrm>
            <a:off x="5749371" y="630936"/>
            <a:ext cx="5399370" cy="5495544"/>
          </a:xfrm>
          <a:prstGeom prst="rect">
            <a:avLst/>
          </a:prstGeom>
        </p:spPr>
      </p:pic>
    </p:spTree>
    <p:extLst>
      <p:ext uri="{BB962C8B-B14F-4D97-AF65-F5344CB8AC3E}">
        <p14:creationId xmlns:p14="http://schemas.microsoft.com/office/powerpoint/2010/main" val="320211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61535C-B2FA-485A-D182-A9B9B34BF972}"/>
              </a:ext>
            </a:extLst>
          </p:cNvPr>
          <p:cNvSpPr>
            <a:spLocks noGrp="1"/>
          </p:cNvSpPr>
          <p:nvPr>
            <p:ph type="title"/>
          </p:nvPr>
        </p:nvSpPr>
        <p:spPr>
          <a:xfrm>
            <a:off x="841247" y="978619"/>
            <a:ext cx="3410712" cy="1106424"/>
          </a:xfrm>
        </p:spPr>
        <p:txBody>
          <a:bodyPr vert="horz" lIns="91440" tIns="45720" rIns="91440" bIns="45720" rtlCol="0" anchor="ctr">
            <a:normAutofit/>
          </a:bodyPr>
          <a:lstStyle/>
          <a:p>
            <a:r>
              <a:rPr lang="en-US" sz="2800" b="1" kern="1200">
                <a:solidFill>
                  <a:schemeClr val="tx1"/>
                </a:solidFill>
                <a:latin typeface="+mj-lt"/>
                <a:ea typeface="+mj-ea"/>
                <a:cs typeface="+mj-cs"/>
              </a:rPr>
              <a:t>Total Revenue By Country</a:t>
            </a:r>
          </a:p>
        </p:txBody>
      </p:sp>
      <p:sp>
        <p:nvSpPr>
          <p:cNvPr id="15" name="Rectangle 14">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1271E34C-F85E-F6EF-C456-B65210323302}"/>
              </a:ext>
            </a:extLst>
          </p:cNvPr>
          <p:cNvSpPr txBox="1"/>
          <p:nvPr/>
        </p:nvSpPr>
        <p:spPr>
          <a:xfrm>
            <a:off x="841248" y="2252870"/>
            <a:ext cx="3412219" cy="356025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400" b="1"/>
              <a:t>Highest Revenue:</a:t>
            </a:r>
          </a:p>
          <a:p>
            <a:pPr marL="285750" indent="-228600">
              <a:lnSpc>
                <a:spcPct val="90000"/>
              </a:lnSpc>
              <a:spcAft>
                <a:spcPts val="600"/>
              </a:spcAft>
              <a:buFont typeface="Arial" panose="020B0604020202020204" pitchFamily="34" charset="0"/>
              <a:buChar char="•"/>
            </a:pPr>
            <a:r>
              <a:rPr lang="en-US" sz="1400"/>
              <a:t>Honduras</a:t>
            </a:r>
          </a:p>
          <a:p>
            <a:pPr marL="285750" indent="-228600">
              <a:lnSpc>
                <a:spcPct val="90000"/>
              </a:lnSpc>
              <a:spcAft>
                <a:spcPts val="600"/>
              </a:spcAft>
              <a:buFont typeface="Arial" panose="020B0604020202020204" pitchFamily="34" charset="0"/>
              <a:buChar char="•"/>
            </a:pPr>
            <a:endParaRPr lang="en-US" sz="1400"/>
          </a:p>
          <a:p>
            <a:pPr indent="-228600">
              <a:lnSpc>
                <a:spcPct val="90000"/>
              </a:lnSpc>
              <a:spcAft>
                <a:spcPts val="600"/>
              </a:spcAft>
              <a:buFont typeface="Arial" panose="020B0604020202020204" pitchFamily="34" charset="0"/>
              <a:buChar char="•"/>
            </a:pPr>
            <a:r>
              <a:rPr lang="en-US" sz="1400" b="1"/>
              <a:t>Lowest Revenue: </a:t>
            </a:r>
          </a:p>
          <a:p>
            <a:pPr marL="285750" indent="-228600">
              <a:lnSpc>
                <a:spcPct val="90000"/>
              </a:lnSpc>
              <a:spcAft>
                <a:spcPts val="600"/>
              </a:spcAft>
              <a:buFont typeface="Arial" panose="020B0604020202020204" pitchFamily="34" charset="0"/>
              <a:buChar char="•"/>
            </a:pPr>
            <a:r>
              <a:rPr lang="en-US" sz="1400"/>
              <a:t>Kuwait</a:t>
            </a:r>
          </a:p>
          <a:p>
            <a:pPr marL="285750" indent="-228600">
              <a:lnSpc>
                <a:spcPct val="90000"/>
              </a:lnSpc>
              <a:spcAft>
                <a:spcPts val="600"/>
              </a:spcAft>
              <a:buFont typeface="Arial" panose="020B0604020202020204" pitchFamily="34" charset="0"/>
              <a:buChar char="•"/>
            </a:pPr>
            <a:endParaRPr lang="en-US" sz="1400"/>
          </a:p>
          <a:p>
            <a:pPr indent="-228600">
              <a:lnSpc>
                <a:spcPct val="90000"/>
              </a:lnSpc>
              <a:spcAft>
                <a:spcPts val="600"/>
              </a:spcAft>
              <a:buFont typeface="Arial" panose="020B0604020202020204" pitchFamily="34" charset="0"/>
              <a:buChar char="•"/>
            </a:pPr>
            <a:r>
              <a:rPr lang="en-US" sz="1400" b="1"/>
              <a:t>Top Five Countries:</a:t>
            </a:r>
          </a:p>
          <a:p>
            <a:pPr marL="285750" indent="-228600">
              <a:lnSpc>
                <a:spcPct val="90000"/>
              </a:lnSpc>
              <a:spcAft>
                <a:spcPts val="600"/>
              </a:spcAft>
              <a:buFont typeface="Arial" panose="020B0604020202020204" pitchFamily="34" charset="0"/>
              <a:buChar char="•"/>
            </a:pPr>
            <a:r>
              <a:rPr lang="en-US" sz="1400"/>
              <a:t>Honduras</a:t>
            </a:r>
          </a:p>
          <a:p>
            <a:pPr marL="285750" indent="-228600">
              <a:lnSpc>
                <a:spcPct val="90000"/>
              </a:lnSpc>
              <a:spcAft>
                <a:spcPts val="600"/>
              </a:spcAft>
              <a:buFont typeface="Arial" panose="020B0604020202020204" pitchFamily="34" charset="0"/>
              <a:buChar char="•"/>
            </a:pPr>
            <a:r>
              <a:rPr lang="en-US" sz="1400"/>
              <a:t> Myanmar</a:t>
            </a:r>
          </a:p>
          <a:p>
            <a:pPr marL="285750" indent="-228600">
              <a:lnSpc>
                <a:spcPct val="90000"/>
              </a:lnSpc>
              <a:spcAft>
                <a:spcPts val="600"/>
              </a:spcAft>
              <a:buFont typeface="Arial" panose="020B0604020202020204" pitchFamily="34" charset="0"/>
              <a:buChar char="•"/>
            </a:pPr>
            <a:r>
              <a:rPr lang="en-US" sz="1400"/>
              <a:t> Djibouti</a:t>
            </a:r>
          </a:p>
          <a:p>
            <a:pPr marL="285750" indent="-228600">
              <a:lnSpc>
                <a:spcPct val="90000"/>
              </a:lnSpc>
              <a:spcAft>
                <a:spcPts val="600"/>
              </a:spcAft>
              <a:buFont typeface="Arial" panose="020B0604020202020204" pitchFamily="34" charset="0"/>
              <a:buChar char="•"/>
            </a:pPr>
            <a:r>
              <a:rPr lang="en-US" sz="1400"/>
              <a:t> Turkmenistan</a:t>
            </a:r>
          </a:p>
          <a:p>
            <a:pPr marL="285750" indent="-228600">
              <a:lnSpc>
                <a:spcPct val="90000"/>
              </a:lnSpc>
              <a:spcAft>
                <a:spcPts val="600"/>
              </a:spcAft>
              <a:buFont typeface="Arial" panose="020B0604020202020204" pitchFamily="34" charset="0"/>
              <a:buChar char="•"/>
            </a:pPr>
            <a:r>
              <a:rPr lang="en-US" sz="1400"/>
              <a:t> Mexico</a:t>
            </a:r>
          </a:p>
        </p:txBody>
      </p:sp>
      <p:pic>
        <p:nvPicPr>
          <p:cNvPr id="4" name="Picture 3">
            <a:extLst>
              <a:ext uri="{FF2B5EF4-FFF2-40B4-BE49-F238E27FC236}">
                <a16:creationId xmlns:a16="http://schemas.microsoft.com/office/drawing/2014/main" id="{D7A27D86-45E0-6A15-8E61-FACF80A8B324}"/>
              </a:ext>
            </a:extLst>
          </p:cNvPr>
          <p:cNvPicPr>
            <a:picLocks noChangeAspect="1"/>
          </p:cNvPicPr>
          <p:nvPr/>
        </p:nvPicPr>
        <p:blipFill>
          <a:blip r:embed="rId2"/>
          <a:stretch>
            <a:fillRect/>
          </a:stretch>
        </p:blipFill>
        <p:spPr>
          <a:xfrm>
            <a:off x="4787114" y="1206917"/>
            <a:ext cx="7404885" cy="4831686"/>
          </a:xfrm>
          <a:prstGeom prst="rect">
            <a:avLst/>
          </a:prstGeom>
        </p:spPr>
      </p:pic>
    </p:spTree>
    <p:extLst>
      <p:ext uri="{BB962C8B-B14F-4D97-AF65-F5344CB8AC3E}">
        <p14:creationId xmlns:p14="http://schemas.microsoft.com/office/powerpoint/2010/main" val="409628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61535C-B2FA-485A-D182-A9B9B34BF972}"/>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b="1" kern="1200">
                <a:solidFill>
                  <a:schemeClr val="tx1"/>
                </a:solidFill>
                <a:latin typeface="+mj-lt"/>
                <a:ea typeface="+mj-ea"/>
                <a:cs typeface="+mj-cs"/>
              </a:rPr>
              <a:t>Total Profit by Country</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extBox 4">
            <a:extLst>
              <a:ext uri="{FF2B5EF4-FFF2-40B4-BE49-F238E27FC236}">
                <a16:creationId xmlns:a16="http://schemas.microsoft.com/office/drawing/2014/main" id="{25313D1D-B802-2F5C-0C93-C6AB4C3D6024}"/>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300" b="1"/>
              <a:t>Highest Revenue:</a:t>
            </a:r>
          </a:p>
          <a:p>
            <a:pPr marL="285750" indent="-228600">
              <a:lnSpc>
                <a:spcPct val="90000"/>
              </a:lnSpc>
              <a:spcAft>
                <a:spcPts val="600"/>
              </a:spcAft>
              <a:buFont typeface="Arial" panose="020B0604020202020204" pitchFamily="34" charset="0"/>
              <a:buChar char="•"/>
            </a:pPr>
            <a:r>
              <a:rPr lang="en-US" sz="1300"/>
              <a:t>Djibouti</a:t>
            </a:r>
          </a:p>
          <a:p>
            <a:pPr marL="285750" indent="-228600">
              <a:lnSpc>
                <a:spcPct val="90000"/>
              </a:lnSpc>
              <a:spcAft>
                <a:spcPts val="600"/>
              </a:spcAft>
              <a:buFont typeface="Arial" panose="020B0604020202020204" pitchFamily="34" charset="0"/>
              <a:buChar char="•"/>
            </a:pPr>
            <a:endParaRPr lang="en-US" sz="1300"/>
          </a:p>
          <a:p>
            <a:pPr indent="-228600">
              <a:lnSpc>
                <a:spcPct val="90000"/>
              </a:lnSpc>
              <a:spcAft>
                <a:spcPts val="600"/>
              </a:spcAft>
              <a:buFont typeface="Arial" panose="020B0604020202020204" pitchFamily="34" charset="0"/>
              <a:buChar char="•"/>
            </a:pPr>
            <a:r>
              <a:rPr lang="en-US" sz="1300" b="1"/>
              <a:t>Lowest Revenue: </a:t>
            </a:r>
          </a:p>
          <a:p>
            <a:pPr marL="285750" indent="-228600">
              <a:lnSpc>
                <a:spcPct val="90000"/>
              </a:lnSpc>
              <a:spcAft>
                <a:spcPts val="600"/>
              </a:spcAft>
              <a:buFont typeface="Arial" panose="020B0604020202020204" pitchFamily="34" charset="0"/>
              <a:buChar char="•"/>
            </a:pPr>
            <a:r>
              <a:rPr lang="en-US" sz="1300"/>
              <a:t>Kuwait</a:t>
            </a:r>
          </a:p>
          <a:p>
            <a:pPr marL="285750" indent="-228600">
              <a:lnSpc>
                <a:spcPct val="90000"/>
              </a:lnSpc>
              <a:spcAft>
                <a:spcPts val="600"/>
              </a:spcAft>
              <a:buFont typeface="Arial" panose="020B0604020202020204" pitchFamily="34" charset="0"/>
              <a:buChar char="•"/>
            </a:pPr>
            <a:endParaRPr lang="en-US" sz="1300"/>
          </a:p>
          <a:p>
            <a:pPr indent="-228600">
              <a:lnSpc>
                <a:spcPct val="90000"/>
              </a:lnSpc>
              <a:spcAft>
                <a:spcPts val="600"/>
              </a:spcAft>
              <a:buFont typeface="Arial" panose="020B0604020202020204" pitchFamily="34" charset="0"/>
              <a:buChar char="•"/>
            </a:pPr>
            <a:r>
              <a:rPr lang="en-US" sz="1300" b="1"/>
              <a:t>Top Five Countries:</a:t>
            </a:r>
          </a:p>
          <a:p>
            <a:pPr marL="285750" indent="-228600">
              <a:lnSpc>
                <a:spcPct val="90000"/>
              </a:lnSpc>
              <a:spcAft>
                <a:spcPts val="600"/>
              </a:spcAft>
              <a:buFont typeface="Arial" panose="020B0604020202020204" pitchFamily="34" charset="0"/>
              <a:buChar char="•"/>
            </a:pPr>
            <a:r>
              <a:rPr lang="en-US" sz="1300"/>
              <a:t>Djibouti</a:t>
            </a:r>
          </a:p>
          <a:p>
            <a:pPr marL="285750" indent="-228600">
              <a:lnSpc>
                <a:spcPct val="90000"/>
              </a:lnSpc>
              <a:spcAft>
                <a:spcPts val="600"/>
              </a:spcAft>
              <a:buFont typeface="Arial" panose="020B0604020202020204" pitchFamily="34" charset="0"/>
              <a:buChar char="•"/>
            </a:pPr>
            <a:r>
              <a:rPr lang="en-US" sz="1300"/>
              <a:t> Myanmar</a:t>
            </a:r>
          </a:p>
          <a:p>
            <a:pPr marL="285750" indent="-228600">
              <a:lnSpc>
                <a:spcPct val="90000"/>
              </a:lnSpc>
              <a:spcAft>
                <a:spcPts val="600"/>
              </a:spcAft>
              <a:buFont typeface="Arial" panose="020B0604020202020204" pitchFamily="34" charset="0"/>
              <a:buChar char="•"/>
            </a:pPr>
            <a:r>
              <a:rPr lang="en-US" sz="1300"/>
              <a:t> Pakistan</a:t>
            </a:r>
          </a:p>
          <a:p>
            <a:pPr marL="285750" indent="-228600">
              <a:lnSpc>
                <a:spcPct val="90000"/>
              </a:lnSpc>
              <a:spcAft>
                <a:spcPts val="600"/>
              </a:spcAft>
              <a:buFont typeface="Arial" panose="020B0604020202020204" pitchFamily="34" charset="0"/>
              <a:buChar char="•"/>
            </a:pPr>
            <a:r>
              <a:rPr lang="en-US" sz="1300"/>
              <a:t> Samoa</a:t>
            </a:r>
          </a:p>
          <a:p>
            <a:pPr marL="285750" indent="-228600">
              <a:lnSpc>
                <a:spcPct val="90000"/>
              </a:lnSpc>
              <a:spcAft>
                <a:spcPts val="600"/>
              </a:spcAft>
              <a:buFont typeface="Arial" panose="020B0604020202020204" pitchFamily="34" charset="0"/>
              <a:buChar char="•"/>
            </a:pPr>
            <a:r>
              <a:rPr lang="en-US" sz="1300"/>
              <a:t> Honduras</a:t>
            </a:r>
          </a:p>
        </p:txBody>
      </p:sp>
      <p:pic>
        <p:nvPicPr>
          <p:cNvPr id="4" name="Picture 3">
            <a:extLst>
              <a:ext uri="{FF2B5EF4-FFF2-40B4-BE49-F238E27FC236}">
                <a16:creationId xmlns:a16="http://schemas.microsoft.com/office/drawing/2014/main" id="{43396AA1-83EA-CFD2-65B0-C85AAA4250AF}"/>
              </a:ext>
            </a:extLst>
          </p:cNvPr>
          <p:cNvPicPr>
            <a:picLocks noChangeAspect="1"/>
          </p:cNvPicPr>
          <p:nvPr/>
        </p:nvPicPr>
        <p:blipFill>
          <a:blip r:embed="rId2"/>
          <a:stretch>
            <a:fillRect/>
          </a:stretch>
        </p:blipFill>
        <p:spPr>
          <a:xfrm>
            <a:off x="4591422" y="1424344"/>
            <a:ext cx="7469949" cy="4444618"/>
          </a:xfrm>
          <a:prstGeom prst="rect">
            <a:avLst/>
          </a:prstGeom>
        </p:spPr>
      </p:pic>
    </p:spTree>
    <p:extLst>
      <p:ext uri="{BB962C8B-B14F-4D97-AF65-F5344CB8AC3E}">
        <p14:creationId xmlns:p14="http://schemas.microsoft.com/office/powerpoint/2010/main" val="1165673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61535C-B2FA-485A-D182-A9B9B34BF972}"/>
              </a:ext>
            </a:extLst>
          </p:cNvPr>
          <p:cNvSpPr>
            <a:spLocks noGrp="1"/>
          </p:cNvSpPr>
          <p:nvPr>
            <p:ph type="title"/>
          </p:nvPr>
        </p:nvSpPr>
        <p:spPr>
          <a:xfrm>
            <a:off x="429768" y="411480"/>
            <a:ext cx="11201400" cy="1106424"/>
          </a:xfrm>
        </p:spPr>
        <p:txBody>
          <a:bodyPr vert="horz" lIns="91440" tIns="45720" rIns="91440" bIns="45720" rtlCol="0" anchor="ctr">
            <a:normAutofit/>
          </a:bodyPr>
          <a:lstStyle/>
          <a:p>
            <a:r>
              <a:rPr lang="en-US" sz="3600" b="1" kern="1200">
                <a:solidFill>
                  <a:schemeClr val="tx1"/>
                </a:solidFill>
                <a:latin typeface="+mj-lt"/>
                <a:ea typeface="+mj-ea"/>
                <a:cs typeface="+mj-cs"/>
              </a:rPr>
              <a:t>Unit Sold Over Time</a:t>
            </a:r>
          </a:p>
        </p:txBody>
      </p:sp>
      <p:sp>
        <p:nvSpPr>
          <p:cNvPr id="15" name="Rectangle 14">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a:extLst>
              <a:ext uri="{FF2B5EF4-FFF2-40B4-BE49-F238E27FC236}">
                <a16:creationId xmlns:a16="http://schemas.microsoft.com/office/drawing/2014/main" id="{228BF109-1AE3-EEFD-6654-675DE6891DE8}"/>
              </a:ext>
            </a:extLst>
          </p:cNvPr>
          <p:cNvPicPr>
            <a:picLocks noChangeAspect="1"/>
          </p:cNvPicPr>
          <p:nvPr/>
        </p:nvPicPr>
        <p:blipFill>
          <a:blip r:embed="rId2"/>
          <a:stretch>
            <a:fillRect/>
          </a:stretch>
        </p:blipFill>
        <p:spPr>
          <a:xfrm>
            <a:off x="429768" y="2318759"/>
            <a:ext cx="6702552" cy="3317762"/>
          </a:xfrm>
          <a:prstGeom prst="rect">
            <a:avLst/>
          </a:prstGeom>
        </p:spPr>
      </p:pic>
      <p:sp useBgFill="1">
        <p:nvSpPr>
          <p:cNvPr id="17" name="Rectangle 16">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9988AFB-6B07-E5A3-9FCB-C7AC4478DABC}"/>
              </a:ext>
            </a:extLst>
          </p:cNvPr>
          <p:cNvSpPr txBox="1"/>
          <p:nvPr/>
        </p:nvSpPr>
        <p:spPr>
          <a:xfrm>
            <a:off x="7938752" y="2020824"/>
            <a:ext cx="3455097" cy="3959352"/>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300" b="1"/>
              <a:t>2010-2011: </a:t>
            </a:r>
            <a:r>
              <a:rPr lang="en-US" sz="1300"/>
              <a:t>High variability with peaks nearing 10,000 units.</a:t>
            </a:r>
          </a:p>
          <a:p>
            <a:pPr indent="-228600">
              <a:lnSpc>
                <a:spcPct val="90000"/>
              </a:lnSpc>
              <a:spcAft>
                <a:spcPts val="600"/>
              </a:spcAft>
              <a:buFont typeface="Arial" panose="020B0604020202020204" pitchFamily="34" charset="0"/>
              <a:buChar char="•"/>
            </a:pPr>
            <a:endParaRPr lang="en-US" sz="1300"/>
          </a:p>
          <a:p>
            <a:pPr indent="-228600">
              <a:lnSpc>
                <a:spcPct val="90000"/>
              </a:lnSpc>
              <a:spcAft>
                <a:spcPts val="600"/>
              </a:spcAft>
              <a:buFont typeface="Arial" panose="020B0604020202020204" pitchFamily="34" charset="0"/>
              <a:buChar char="•"/>
            </a:pPr>
            <a:r>
              <a:rPr lang="en-US" sz="1300" b="1"/>
              <a:t>2012: </a:t>
            </a:r>
            <a:r>
              <a:rPr lang="en-US" sz="1300"/>
              <a:t>Drop in peak sales, fewer instances near 10,000 units.</a:t>
            </a:r>
          </a:p>
          <a:p>
            <a:pPr indent="-228600">
              <a:lnSpc>
                <a:spcPct val="90000"/>
              </a:lnSpc>
              <a:spcAft>
                <a:spcPts val="600"/>
              </a:spcAft>
              <a:buFont typeface="Arial" panose="020B0604020202020204" pitchFamily="34" charset="0"/>
              <a:buChar char="•"/>
            </a:pPr>
            <a:endParaRPr lang="en-US" sz="1300"/>
          </a:p>
          <a:p>
            <a:pPr indent="-228600">
              <a:lnSpc>
                <a:spcPct val="90000"/>
              </a:lnSpc>
              <a:spcAft>
                <a:spcPts val="600"/>
              </a:spcAft>
              <a:buFont typeface="Arial" panose="020B0604020202020204" pitchFamily="34" charset="0"/>
              <a:buChar char="•"/>
            </a:pPr>
            <a:r>
              <a:rPr lang="en-US" sz="1300" b="1"/>
              <a:t>2013: </a:t>
            </a:r>
            <a:r>
              <a:rPr lang="en-US" sz="1300"/>
              <a:t>Increased volatility, highest peaks surpassing previous years.</a:t>
            </a:r>
          </a:p>
          <a:p>
            <a:pPr indent="-228600">
              <a:lnSpc>
                <a:spcPct val="90000"/>
              </a:lnSpc>
              <a:spcAft>
                <a:spcPts val="600"/>
              </a:spcAft>
              <a:buFont typeface="Arial" panose="020B0604020202020204" pitchFamily="34" charset="0"/>
              <a:buChar char="•"/>
            </a:pPr>
            <a:endParaRPr lang="en-US" sz="1300"/>
          </a:p>
          <a:p>
            <a:pPr indent="-228600">
              <a:lnSpc>
                <a:spcPct val="90000"/>
              </a:lnSpc>
              <a:spcAft>
                <a:spcPts val="600"/>
              </a:spcAft>
              <a:buFont typeface="Arial" panose="020B0604020202020204" pitchFamily="34" charset="0"/>
              <a:buChar char="•"/>
            </a:pPr>
            <a:r>
              <a:rPr lang="en-US" sz="1300" b="1"/>
              <a:t>2014-2015: </a:t>
            </a:r>
            <a:r>
              <a:rPr lang="en-US" sz="1300"/>
              <a:t>Significant fluctuations, high peaks.</a:t>
            </a:r>
          </a:p>
          <a:p>
            <a:pPr indent="-228600">
              <a:lnSpc>
                <a:spcPct val="90000"/>
              </a:lnSpc>
              <a:spcAft>
                <a:spcPts val="600"/>
              </a:spcAft>
              <a:buFont typeface="Arial" panose="020B0604020202020204" pitchFamily="34" charset="0"/>
              <a:buChar char="•"/>
            </a:pPr>
            <a:endParaRPr lang="en-US" sz="1300"/>
          </a:p>
          <a:p>
            <a:pPr indent="-228600">
              <a:lnSpc>
                <a:spcPct val="90000"/>
              </a:lnSpc>
              <a:spcAft>
                <a:spcPts val="600"/>
              </a:spcAft>
              <a:buFont typeface="Arial" panose="020B0604020202020204" pitchFamily="34" charset="0"/>
              <a:buChar char="•"/>
            </a:pPr>
            <a:r>
              <a:rPr lang="en-US" sz="1300" b="1"/>
              <a:t>2016: </a:t>
            </a:r>
            <a:r>
              <a:rPr lang="en-US" sz="1300"/>
              <a:t>Slight decrease in frequency and height of peak sales.</a:t>
            </a:r>
          </a:p>
          <a:p>
            <a:pPr indent="-228600">
              <a:lnSpc>
                <a:spcPct val="90000"/>
              </a:lnSpc>
              <a:spcAft>
                <a:spcPts val="600"/>
              </a:spcAft>
              <a:buFont typeface="Arial" panose="020B0604020202020204" pitchFamily="34" charset="0"/>
              <a:buChar char="•"/>
            </a:pPr>
            <a:endParaRPr lang="en-US" sz="1300"/>
          </a:p>
          <a:p>
            <a:pPr indent="-228600">
              <a:lnSpc>
                <a:spcPct val="90000"/>
              </a:lnSpc>
              <a:spcAft>
                <a:spcPts val="600"/>
              </a:spcAft>
              <a:buFont typeface="Arial" panose="020B0604020202020204" pitchFamily="34" charset="0"/>
              <a:buChar char="•"/>
            </a:pPr>
            <a:r>
              <a:rPr lang="en-US" sz="1300" b="1"/>
              <a:t>2017: </a:t>
            </a:r>
            <a:r>
              <a:rPr lang="en-US" sz="1300"/>
              <a:t>Continued fluctuations, one of the highest spikes mid-year.</a:t>
            </a:r>
          </a:p>
        </p:txBody>
      </p:sp>
    </p:spTree>
    <p:extLst>
      <p:ext uri="{BB962C8B-B14F-4D97-AF65-F5344CB8AC3E}">
        <p14:creationId xmlns:p14="http://schemas.microsoft.com/office/powerpoint/2010/main" val="4292708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61535C-B2FA-485A-D182-A9B9B34BF972}"/>
              </a:ext>
            </a:extLst>
          </p:cNvPr>
          <p:cNvSpPr>
            <a:spLocks noGrp="1"/>
          </p:cNvSpPr>
          <p:nvPr>
            <p:ph type="title"/>
          </p:nvPr>
        </p:nvSpPr>
        <p:spPr>
          <a:xfrm>
            <a:off x="429768" y="411480"/>
            <a:ext cx="11201400" cy="1106424"/>
          </a:xfrm>
        </p:spPr>
        <p:txBody>
          <a:bodyPr vert="horz" lIns="91440" tIns="45720" rIns="91440" bIns="45720" rtlCol="0" anchor="ctr">
            <a:normAutofit/>
          </a:bodyPr>
          <a:lstStyle/>
          <a:p>
            <a:r>
              <a:rPr lang="en-US" sz="3600" b="1" kern="1200">
                <a:solidFill>
                  <a:schemeClr val="tx1"/>
                </a:solidFill>
                <a:latin typeface="+mj-lt"/>
                <a:ea typeface="+mj-ea"/>
                <a:cs typeface="+mj-cs"/>
              </a:rPr>
              <a:t>Relation Between Revenue and Profit</a:t>
            </a:r>
          </a:p>
        </p:txBody>
      </p:sp>
      <p:sp>
        <p:nvSpPr>
          <p:cNvPr id="13" name="Rectangle 1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15397F98-A54F-6D6A-F449-DA2328D06F39}"/>
              </a:ext>
            </a:extLst>
          </p:cNvPr>
          <p:cNvPicPr>
            <a:picLocks noChangeAspect="1"/>
          </p:cNvPicPr>
          <p:nvPr/>
        </p:nvPicPr>
        <p:blipFill>
          <a:blip r:embed="rId2"/>
          <a:stretch>
            <a:fillRect/>
          </a:stretch>
        </p:blipFill>
        <p:spPr>
          <a:xfrm>
            <a:off x="429768" y="1883093"/>
            <a:ext cx="6702552" cy="4189094"/>
          </a:xfrm>
          <a:prstGeom prst="rect">
            <a:avLst/>
          </a:prstGeom>
        </p:spPr>
      </p:pic>
      <p:sp useBgFill="1">
        <p:nvSpPr>
          <p:cNvPr id="15" name="Rectangle 14">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5B94544-C1EE-1C71-0997-E9243FCD729B}"/>
              </a:ext>
            </a:extLst>
          </p:cNvPr>
          <p:cNvSpPr txBox="1"/>
          <p:nvPr/>
        </p:nvSpPr>
        <p:spPr>
          <a:xfrm>
            <a:off x="7938752" y="2020824"/>
            <a:ext cx="3455097" cy="3959352"/>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a:t>The scatter plot indicates a </a:t>
            </a:r>
            <a:r>
              <a:rPr lang="en-US" b="1"/>
              <a:t>positive relationship</a:t>
            </a:r>
            <a:r>
              <a:rPr lang="en-US"/>
              <a:t> between Total Revenue and Total Profit. </a:t>
            </a:r>
          </a:p>
          <a:p>
            <a:pPr marL="285750" indent="-228600">
              <a:lnSpc>
                <a:spcPct val="90000"/>
              </a:lnSpc>
              <a:spcAft>
                <a:spcPts val="600"/>
              </a:spcAft>
              <a:buFont typeface="Arial" panose="020B0604020202020204" pitchFamily="34" charset="0"/>
              <a:buChar char="•"/>
            </a:pPr>
            <a:endParaRPr lang="en-US"/>
          </a:p>
          <a:p>
            <a:pPr marL="342900" indent="-228600">
              <a:lnSpc>
                <a:spcPct val="90000"/>
              </a:lnSpc>
              <a:spcAft>
                <a:spcPts val="600"/>
              </a:spcAft>
              <a:buFont typeface="Arial" panose="020B0604020202020204" pitchFamily="34" charset="0"/>
              <a:buChar char="•"/>
            </a:pPr>
            <a:r>
              <a:rPr lang="en-US"/>
              <a:t>As Total Revenue increases, Total Profit also rises, shown by the upward trend of the data points.</a:t>
            </a:r>
          </a:p>
        </p:txBody>
      </p:sp>
    </p:spTree>
    <p:extLst>
      <p:ext uri="{BB962C8B-B14F-4D97-AF65-F5344CB8AC3E}">
        <p14:creationId xmlns:p14="http://schemas.microsoft.com/office/powerpoint/2010/main" val="4095391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55F3B5-ED3C-9FCF-B530-D5207DFAE215}"/>
              </a:ext>
            </a:extLst>
          </p:cNvPr>
          <p:cNvSpPr>
            <a:spLocks noGrp="1"/>
          </p:cNvSpPr>
          <p:nvPr>
            <p:ph type="title"/>
          </p:nvPr>
        </p:nvSpPr>
        <p:spPr>
          <a:xfrm>
            <a:off x="4572001" y="601744"/>
            <a:ext cx="6781800" cy="1338696"/>
          </a:xfrm>
        </p:spPr>
        <p:txBody>
          <a:bodyPr>
            <a:normAutofit/>
          </a:bodyPr>
          <a:lstStyle/>
          <a:p>
            <a:r>
              <a:rPr lang="en-IN" b="1"/>
              <a:t>Introduction</a:t>
            </a:r>
          </a:p>
        </p:txBody>
      </p:sp>
      <p:pic>
        <p:nvPicPr>
          <p:cNvPr id="5" name="Picture 4" descr="Graph">
            <a:extLst>
              <a:ext uri="{FF2B5EF4-FFF2-40B4-BE49-F238E27FC236}">
                <a16:creationId xmlns:a16="http://schemas.microsoft.com/office/drawing/2014/main" id="{026A02AE-F7C0-4CBA-B729-BC794030249B}"/>
              </a:ext>
            </a:extLst>
          </p:cNvPr>
          <p:cNvPicPr>
            <a:picLocks noChangeAspect="1"/>
          </p:cNvPicPr>
          <p:nvPr/>
        </p:nvPicPr>
        <p:blipFill>
          <a:blip r:embed="rId2"/>
          <a:srcRect l="27258" r="38524"/>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546164E7-3843-B4DC-2F11-288CA46E76CF}"/>
              </a:ext>
            </a:extLst>
          </p:cNvPr>
          <p:cNvSpPr>
            <a:spLocks noGrp="1"/>
          </p:cNvSpPr>
          <p:nvPr>
            <p:ph idx="1"/>
          </p:nvPr>
        </p:nvSpPr>
        <p:spPr>
          <a:xfrm>
            <a:off x="4572001" y="2201958"/>
            <a:ext cx="6781800" cy="3900730"/>
          </a:xfrm>
        </p:spPr>
        <p:txBody>
          <a:bodyPr anchor="t">
            <a:normAutofit/>
          </a:bodyPr>
          <a:lstStyle/>
          <a:p>
            <a:r>
              <a:rPr lang="en-US" sz="2000"/>
              <a:t>In the competitive e-commerce landscape, effective sales management is essential for reducing costs and increasing profits.</a:t>
            </a:r>
          </a:p>
          <a:p>
            <a:r>
              <a:rPr lang="en-US" sz="2000"/>
              <a:t> This project leverages Python and visualization tools to analyze Amazon sales data, uncovering trends and key metrics. </a:t>
            </a:r>
          </a:p>
          <a:p>
            <a:r>
              <a:rPr lang="en-US" sz="2000"/>
              <a:t>By examining monthly and yearly sales patterns, we aim to provide actionable insights into sales performance. </a:t>
            </a:r>
          </a:p>
          <a:p>
            <a:r>
              <a:rPr lang="en-US" sz="2000"/>
              <a:t>These insights will help drive strategic decisions and enhance overall business success.</a:t>
            </a:r>
            <a:endParaRPr lang="en-IN" sz="2000"/>
          </a:p>
        </p:txBody>
      </p:sp>
    </p:spTree>
    <p:extLst>
      <p:ext uri="{BB962C8B-B14F-4D97-AF65-F5344CB8AC3E}">
        <p14:creationId xmlns:p14="http://schemas.microsoft.com/office/powerpoint/2010/main" val="2359144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535C-B2FA-485A-D182-A9B9B34BF972}"/>
              </a:ext>
            </a:extLst>
          </p:cNvPr>
          <p:cNvSpPr>
            <a:spLocks noGrp="1"/>
          </p:cNvSpPr>
          <p:nvPr>
            <p:ph type="title"/>
          </p:nvPr>
        </p:nvSpPr>
        <p:spPr>
          <a:xfrm>
            <a:off x="876693" y="741391"/>
            <a:ext cx="3455821" cy="1616203"/>
          </a:xfrm>
        </p:spPr>
        <p:txBody>
          <a:bodyPr vert="horz" lIns="91440" tIns="45720" rIns="91440" bIns="45720" rtlCol="0" anchor="b">
            <a:normAutofit/>
          </a:bodyPr>
          <a:lstStyle/>
          <a:p>
            <a:r>
              <a:rPr lang="en-US" sz="3200" b="1" kern="1200">
                <a:solidFill>
                  <a:schemeClr val="tx1"/>
                </a:solidFill>
                <a:latin typeface="+mj-lt"/>
                <a:ea typeface="+mj-ea"/>
                <a:cs typeface="+mj-cs"/>
              </a:rPr>
              <a:t>Relation Between Units Sold and Revenue</a:t>
            </a:r>
          </a:p>
        </p:txBody>
      </p:sp>
      <p:sp>
        <p:nvSpPr>
          <p:cNvPr id="6" name="TextBox 5">
            <a:extLst>
              <a:ext uri="{FF2B5EF4-FFF2-40B4-BE49-F238E27FC236}">
                <a16:creationId xmlns:a16="http://schemas.microsoft.com/office/drawing/2014/main" id="{AE995D6A-FCDA-F9CF-E653-62D08E1D146B}"/>
              </a:ext>
            </a:extLst>
          </p:cNvPr>
          <p:cNvSpPr txBox="1"/>
          <p:nvPr/>
        </p:nvSpPr>
        <p:spPr>
          <a:xfrm>
            <a:off x="876693" y="2533476"/>
            <a:ext cx="3455821" cy="344783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1700"/>
              <a:t>The scatter plot shows a positive relationship between Units Sold and Total Revenue. </a:t>
            </a:r>
          </a:p>
          <a:p>
            <a:pPr marL="285750" indent="-228600">
              <a:lnSpc>
                <a:spcPct val="90000"/>
              </a:lnSpc>
              <a:spcAft>
                <a:spcPts val="600"/>
              </a:spcAft>
              <a:buFont typeface="Arial" panose="020B0604020202020204" pitchFamily="34" charset="0"/>
              <a:buChar char="•"/>
            </a:pPr>
            <a:endParaRPr lang="en-US" sz="1700"/>
          </a:p>
          <a:p>
            <a:pPr marL="285750" indent="-228600">
              <a:lnSpc>
                <a:spcPct val="90000"/>
              </a:lnSpc>
              <a:spcAft>
                <a:spcPts val="600"/>
              </a:spcAft>
              <a:buFont typeface="Arial" panose="020B0604020202020204" pitchFamily="34" charset="0"/>
              <a:buChar char="•"/>
            </a:pPr>
            <a:r>
              <a:rPr lang="en-US" sz="1700"/>
              <a:t>Generally, more units sold lead to higher revenue, but some segments indicate bulk sales at lower prices.</a:t>
            </a:r>
          </a:p>
          <a:p>
            <a:pPr marL="285750" indent="-228600">
              <a:lnSpc>
                <a:spcPct val="90000"/>
              </a:lnSpc>
              <a:spcAft>
                <a:spcPts val="600"/>
              </a:spcAft>
              <a:buFont typeface="Arial" panose="020B0604020202020204" pitchFamily="34" charset="0"/>
              <a:buChar char="•"/>
            </a:pPr>
            <a:endParaRPr lang="en-US" sz="1700"/>
          </a:p>
          <a:p>
            <a:pPr marL="285750" indent="-228600">
              <a:lnSpc>
                <a:spcPct val="90000"/>
              </a:lnSpc>
              <a:spcAft>
                <a:spcPts val="600"/>
              </a:spcAft>
              <a:buFont typeface="Arial" panose="020B0604020202020204" pitchFamily="34" charset="0"/>
              <a:buChar char="•"/>
            </a:pPr>
            <a:r>
              <a:rPr lang="en-US" sz="1700"/>
              <a:t> No significant outliers are present.</a:t>
            </a:r>
          </a:p>
        </p:txBody>
      </p:sp>
      <p:pic>
        <p:nvPicPr>
          <p:cNvPr id="4" name="Picture 3">
            <a:extLst>
              <a:ext uri="{FF2B5EF4-FFF2-40B4-BE49-F238E27FC236}">
                <a16:creationId xmlns:a16="http://schemas.microsoft.com/office/drawing/2014/main" id="{369F1751-C00F-98CC-EDBA-2AEF61794761}"/>
              </a:ext>
            </a:extLst>
          </p:cNvPr>
          <p:cNvPicPr>
            <a:picLocks noChangeAspect="1"/>
          </p:cNvPicPr>
          <p:nvPr/>
        </p:nvPicPr>
        <p:blipFill>
          <a:blip r:embed="rId2"/>
          <a:stretch>
            <a:fillRect/>
          </a:stretch>
        </p:blipFill>
        <p:spPr>
          <a:xfrm>
            <a:off x="4987672" y="1381077"/>
            <a:ext cx="6389346" cy="4105155"/>
          </a:xfrm>
          <a:prstGeom prst="rect">
            <a:avLst/>
          </a:prstGeom>
        </p:spPr>
      </p:pic>
      <p:grpSp>
        <p:nvGrpSpPr>
          <p:cNvPr id="11" name="Group 10">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2" name="Rectangle 11">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12271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535C-B2FA-485A-D182-A9B9B34BF972}"/>
              </a:ext>
            </a:extLst>
          </p:cNvPr>
          <p:cNvSpPr>
            <a:spLocks noGrp="1"/>
          </p:cNvSpPr>
          <p:nvPr>
            <p:ph type="title"/>
          </p:nvPr>
        </p:nvSpPr>
        <p:spPr>
          <a:xfrm>
            <a:off x="761840" y="1138265"/>
            <a:ext cx="4544762" cy="1401183"/>
          </a:xfrm>
        </p:spPr>
        <p:txBody>
          <a:bodyPr vert="horz" lIns="91440" tIns="45720" rIns="91440" bIns="45720" rtlCol="0" anchor="t">
            <a:normAutofit/>
          </a:bodyPr>
          <a:lstStyle/>
          <a:p>
            <a:r>
              <a:rPr lang="en-US" sz="3200" b="1" kern="1200">
                <a:solidFill>
                  <a:schemeClr val="tx1"/>
                </a:solidFill>
                <a:latin typeface="+mj-lt"/>
                <a:ea typeface="+mj-ea"/>
                <a:cs typeface="+mj-cs"/>
              </a:rPr>
              <a:t>Relation Between Units Sold and Total Profit</a:t>
            </a:r>
          </a:p>
        </p:txBody>
      </p:sp>
      <p:cxnSp>
        <p:nvCxnSpPr>
          <p:cNvPr id="11" name="Straight Connector 10">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6B8C20A-4F9A-433D-5A0E-6EFA9BF09407}"/>
              </a:ext>
            </a:extLst>
          </p:cNvPr>
          <p:cNvSpPr txBox="1"/>
          <p:nvPr/>
        </p:nvSpPr>
        <p:spPr>
          <a:xfrm>
            <a:off x="761840" y="2551176"/>
            <a:ext cx="4544762" cy="3602935"/>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700"/>
              <a:t>The scatter plot shows a </a:t>
            </a:r>
            <a:r>
              <a:rPr lang="en-US" sz="1700" b="1"/>
              <a:t>positive correlation </a:t>
            </a:r>
            <a:r>
              <a:rPr lang="en-US" sz="1700"/>
              <a:t>between units sold and total profit. </a:t>
            </a:r>
          </a:p>
          <a:p>
            <a:pPr marL="285750" indent="-228600">
              <a:lnSpc>
                <a:spcPct val="90000"/>
              </a:lnSpc>
              <a:spcAft>
                <a:spcPts val="600"/>
              </a:spcAft>
              <a:buFont typeface="Arial" panose="020B0604020202020204" pitchFamily="34" charset="0"/>
              <a:buChar char="•"/>
            </a:pPr>
            <a:r>
              <a:rPr lang="en-US" sz="1700" b="1"/>
              <a:t>Higher sales </a:t>
            </a:r>
            <a:r>
              <a:rPr lang="en-US" sz="1700"/>
              <a:t>generally lead to </a:t>
            </a:r>
            <a:r>
              <a:rPr lang="en-US" sz="1700" b="1"/>
              <a:t>higher profits</a:t>
            </a:r>
            <a:r>
              <a:rPr lang="en-US" sz="1700"/>
              <a:t>. </a:t>
            </a:r>
          </a:p>
          <a:p>
            <a:pPr marL="285750" indent="-228600">
              <a:lnSpc>
                <a:spcPct val="90000"/>
              </a:lnSpc>
              <a:spcAft>
                <a:spcPts val="600"/>
              </a:spcAft>
              <a:buFont typeface="Arial" panose="020B0604020202020204" pitchFamily="34" charset="0"/>
              <a:buChar char="•"/>
            </a:pPr>
            <a:r>
              <a:rPr lang="en-US" sz="1700"/>
              <a:t>Categories like </a:t>
            </a:r>
            <a:r>
              <a:rPr lang="en-US" sz="1700" b="1"/>
              <a:t>‘Clothes’ </a:t>
            </a:r>
            <a:r>
              <a:rPr lang="en-US" sz="1700"/>
              <a:t>and </a:t>
            </a:r>
            <a:r>
              <a:rPr lang="en-US" sz="1700" b="1"/>
              <a:t>‘Cosmetics’ </a:t>
            </a:r>
            <a:r>
              <a:rPr lang="en-US" sz="1700"/>
              <a:t>achieve </a:t>
            </a:r>
            <a:r>
              <a:rPr lang="en-US" sz="1700" b="1"/>
              <a:t>high profits </a:t>
            </a:r>
            <a:r>
              <a:rPr lang="en-US" sz="1700"/>
              <a:t>with fewer units sold, indicating higher profit margins. </a:t>
            </a:r>
          </a:p>
          <a:p>
            <a:pPr marL="285750" indent="-228600">
              <a:lnSpc>
                <a:spcPct val="90000"/>
              </a:lnSpc>
              <a:spcAft>
                <a:spcPts val="600"/>
              </a:spcAft>
              <a:buFont typeface="Arial" panose="020B0604020202020204" pitchFamily="34" charset="0"/>
              <a:buChar char="•"/>
            </a:pPr>
            <a:r>
              <a:rPr lang="en-US" sz="1700" b="1"/>
              <a:t>‘Baby Food’, ‘Cereal’, </a:t>
            </a:r>
            <a:r>
              <a:rPr lang="en-US" sz="1700"/>
              <a:t>and </a:t>
            </a:r>
            <a:r>
              <a:rPr lang="en-US" sz="1700" b="1"/>
              <a:t>‘Beverages’ </a:t>
            </a:r>
            <a:r>
              <a:rPr lang="en-US" sz="1700"/>
              <a:t>show </a:t>
            </a:r>
            <a:r>
              <a:rPr lang="en-US" sz="1700" b="1"/>
              <a:t>wide variability</a:t>
            </a:r>
            <a:r>
              <a:rPr lang="en-US" sz="1700"/>
              <a:t>, while </a:t>
            </a:r>
            <a:r>
              <a:rPr lang="en-US" sz="1700" b="1"/>
              <a:t>‘Meat’ </a:t>
            </a:r>
            <a:r>
              <a:rPr lang="en-US" sz="1700"/>
              <a:t>and </a:t>
            </a:r>
            <a:r>
              <a:rPr lang="en-US" sz="1700" b="1"/>
              <a:t>‘Snacks’ </a:t>
            </a:r>
            <a:r>
              <a:rPr lang="en-US" sz="1700"/>
              <a:t>generate </a:t>
            </a:r>
            <a:r>
              <a:rPr lang="en-US" sz="1700" b="1"/>
              <a:t>lower profits </a:t>
            </a:r>
            <a:r>
              <a:rPr lang="en-US" sz="1700"/>
              <a:t>even at </a:t>
            </a:r>
            <a:r>
              <a:rPr lang="en-US" sz="1700" b="1"/>
              <a:t>higher sales volumes</a:t>
            </a:r>
            <a:r>
              <a:rPr lang="en-US" sz="1700"/>
              <a:t>.</a:t>
            </a:r>
          </a:p>
        </p:txBody>
      </p:sp>
      <p:pic>
        <p:nvPicPr>
          <p:cNvPr id="4" name="Picture 3">
            <a:extLst>
              <a:ext uri="{FF2B5EF4-FFF2-40B4-BE49-F238E27FC236}">
                <a16:creationId xmlns:a16="http://schemas.microsoft.com/office/drawing/2014/main" id="{F5AE6D68-E530-9891-7601-3243BECA1510}"/>
              </a:ext>
            </a:extLst>
          </p:cNvPr>
          <p:cNvPicPr>
            <a:picLocks noChangeAspect="1"/>
          </p:cNvPicPr>
          <p:nvPr/>
        </p:nvPicPr>
        <p:blipFill>
          <a:blip r:embed="rId2"/>
          <a:stretch>
            <a:fillRect/>
          </a:stretch>
        </p:blipFill>
        <p:spPr>
          <a:xfrm>
            <a:off x="5429605" y="1865989"/>
            <a:ext cx="6555566" cy="3602935"/>
          </a:xfrm>
          <a:prstGeom prst="rect">
            <a:avLst/>
          </a:prstGeom>
        </p:spPr>
      </p:pic>
    </p:spTree>
    <p:extLst>
      <p:ext uri="{BB962C8B-B14F-4D97-AF65-F5344CB8AC3E}">
        <p14:creationId xmlns:p14="http://schemas.microsoft.com/office/powerpoint/2010/main" val="2247414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1535C-B2FA-485A-D182-A9B9B34BF972}"/>
              </a:ext>
            </a:extLst>
          </p:cNvPr>
          <p:cNvSpPr>
            <a:spLocks noGrp="1"/>
          </p:cNvSpPr>
          <p:nvPr>
            <p:ph type="title"/>
          </p:nvPr>
        </p:nvSpPr>
        <p:spPr>
          <a:xfrm>
            <a:off x="876693" y="741391"/>
            <a:ext cx="3455821" cy="1616203"/>
          </a:xfrm>
        </p:spPr>
        <p:txBody>
          <a:bodyPr vert="horz" lIns="91440" tIns="45720" rIns="91440" bIns="45720" rtlCol="0" anchor="b">
            <a:normAutofit/>
          </a:bodyPr>
          <a:lstStyle/>
          <a:p>
            <a:r>
              <a:rPr lang="en-US" sz="2700" b="1" kern="1200">
                <a:solidFill>
                  <a:schemeClr val="tx1"/>
                </a:solidFill>
                <a:latin typeface="+mj-lt"/>
                <a:ea typeface="+mj-ea"/>
                <a:cs typeface="+mj-cs"/>
              </a:rPr>
              <a:t>Visualizing Correlation Matrix of Numeric Columns</a:t>
            </a:r>
          </a:p>
        </p:txBody>
      </p:sp>
      <p:sp>
        <p:nvSpPr>
          <p:cNvPr id="10" name="TextBox 9">
            <a:extLst>
              <a:ext uri="{FF2B5EF4-FFF2-40B4-BE49-F238E27FC236}">
                <a16:creationId xmlns:a16="http://schemas.microsoft.com/office/drawing/2014/main" id="{8152CD7F-9C70-4641-CE7D-4ADAC6029991}"/>
              </a:ext>
            </a:extLst>
          </p:cNvPr>
          <p:cNvSpPr txBox="1"/>
          <p:nvPr/>
        </p:nvSpPr>
        <p:spPr>
          <a:xfrm>
            <a:off x="876693" y="2533476"/>
            <a:ext cx="3455821" cy="344783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300" b="1"/>
              <a:t>Units Sold &amp; Unit Price: </a:t>
            </a:r>
          </a:p>
          <a:p>
            <a:pPr marL="285750" indent="-228600">
              <a:lnSpc>
                <a:spcPct val="90000"/>
              </a:lnSpc>
              <a:spcAft>
                <a:spcPts val="600"/>
              </a:spcAft>
              <a:buFont typeface="Arial" panose="020B0604020202020204" pitchFamily="34" charset="0"/>
              <a:buChar char="•"/>
            </a:pPr>
            <a:r>
              <a:rPr lang="en-US" sz="1300"/>
              <a:t>Strong negative correlation (-0.95).</a:t>
            </a:r>
          </a:p>
          <a:p>
            <a:pPr indent="-228600">
              <a:lnSpc>
                <a:spcPct val="90000"/>
              </a:lnSpc>
              <a:spcAft>
                <a:spcPts val="600"/>
              </a:spcAft>
              <a:buFont typeface="Arial" panose="020B0604020202020204" pitchFamily="34" charset="0"/>
              <a:buChar char="•"/>
            </a:pPr>
            <a:r>
              <a:rPr lang="en-US" sz="1300" b="1"/>
              <a:t>Total Revenue &amp; Total Cost: </a:t>
            </a:r>
          </a:p>
          <a:p>
            <a:pPr marL="285750" indent="-228600">
              <a:lnSpc>
                <a:spcPct val="90000"/>
              </a:lnSpc>
              <a:spcAft>
                <a:spcPts val="600"/>
              </a:spcAft>
              <a:buFont typeface="Arial" panose="020B0604020202020204" pitchFamily="34" charset="0"/>
              <a:buChar char="•"/>
            </a:pPr>
            <a:r>
              <a:rPr lang="en-US" sz="1300"/>
              <a:t>Very strong positive correlation (0.98).</a:t>
            </a:r>
          </a:p>
          <a:p>
            <a:pPr indent="-228600">
              <a:lnSpc>
                <a:spcPct val="90000"/>
              </a:lnSpc>
              <a:spcAft>
                <a:spcPts val="600"/>
              </a:spcAft>
              <a:buFont typeface="Arial" panose="020B0604020202020204" pitchFamily="34" charset="0"/>
              <a:buChar char="•"/>
            </a:pPr>
            <a:r>
              <a:rPr lang="en-US" sz="1300" b="1"/>
              <a:t>Total Revenue &amp; Total Profit: </a:t>
            </a:r>
          </a:p>
          <a:p>
            <a:pPr marL="285750" indent="-228600">
              <a:lnSpc>
                <a:spcPct val="90000"/>
              </a:lnSpc>
              <a:spcAft>
                <a:spcPts val="600"/>
              </a:spcAft>
              <a:buFont typeface="Arial" panose="020B0604020202020204" pitchFamily="34" charset="0"/>
              <a:buChar char="•"/>
            </a:pPr>
            <a:r>
              <a:rPr lang="en-US" sz="1300"/>
              <a:t>Strong positive correlation (0.76).</a:t>
            </a:r>
          </a:p>
          <a:p>
            <a:pPr indent="-228600">
              <a:lnSpc>
                <a:spcPct val="90000"/>
              </a:lnSpc>
              <a:spcAft>
                <a:spcPts val="600"/>
              </a:spcAft>
              <a:buFont typeface="Arial" panose="020B0604020202020204" pitchFamily="34" charset="0"/>
              <a:buChar char="•"/>
            </a:pPr>
            <a:r>
              <a:rPr lang="en-US" sz="1300" b="1"/>
              <a:t>Units Sold &amp; Total Profit: </a:t>
            </a:r>
          </a:p>
          <a:p>
            <a:pPr marL="285750" indent="-228600">
              <a:lnSpc>
                <a:spcPct val="90000"/>
              </a:lnSpc>
              <a:spcAft>
                <a:spcPts val="600"/>
              </a:spcAft>
              <a:buFont typeface="Arial" panose="020B0604020202020204" pitchFamily="34" charset="0"/>
              <a:buChar char="•"/>
            </a:pPr>
            <a:r>
              <a:rPr lang="en-US" sz="1300"/>
              <a:t>Moderate positive correlation (0.75).</a:t>
            </a:r>
          </a:p>
          <a:p>
            <a:pPr indent="-228600">
              <a:lnSpc>
                <a:spcPct val="90000"/>
              </a:lnSpc>
              <a:spcAft>
                <a:spcPts val="600"/>
              </a:spcAft>
              <a:buFont typeface="Arial" panose="020B0604020202020204" pitchFamily="34" charset="0"/>
              <a:buChar char="•"/>
            </a:pPr>
            <a:r>
              <a:rPr lang="en-US" sz="1300" b="1"/>
              <a:t>Unit Price &amp; Total Profit: </a:t>
            </a:r>
          </a:p>
          <a:p>
            <a:pPr marL="285750" indent="-228600">
              <a:lnSpc>
                <a:spcPct val="90000"/>
              </a:lnSpc>
              <a:spcAft>
                <a:spcPts val="600"/>
              </a:spcAft>
              <a:buFont typeface="Arial" panose="020B0604020202020204" pitchFamily="34" charset="0"/>
              <a:buChar char="•"/>
            </a:pPr>
            <a:r>
              <a:rPr lang="en-US" sz="1300"/>
              <a:t>Moderate negative correlation (-0.75).</a:t>
            </a:r>
          </a:p>
          <a:p>
            <a:pPr indent="-228600">
              <a:lnSpc>
                <a:spcPct val="90000"/>
              </a:lnSpc>
              <a:spcAft>
                <a:spcPts val="600"/>
              </a:spcAft>
              <a:buFont typeface="Arial" panose="020B0604020202020204" pitchFamily="34" charset="0"/>
              <a:buChar char="•"/>
            </a:pPr>
            <a:endParaRPr lang="en-US" sz="1300"/>
          </a:p>
          <a:p>
            <a:pPr marL="342900" indent="-228600">
              <a:lnSpc>
                <a:spcPct val="90000"/>
              </a:lnSpc>
              <a:spcAft>
                <a:spcPts val="600"/>
              </a:spcAft>
              <a:buFont typeface="Arial" panose="020B0604020202020204" pitchFamily="34" charset="0"/>
              <a:buChar char="•"/>
            </a:pPr>
            <a:r>
              <a:rPr lang="en-US" sz="1300"/>
              <a:t>This highlights key relationships between </a:t>
            </a:r>
            <a:r>
              <a:rPr lang="en-US" sz="1300" b="1"/>
              <a:t>sales, pricing, revenue, cost, </a:t>
            </a:r>
            <a:r>
              <a:rPr lang="en-US" sz="1300"/>
              <a:t>and </a:t>
            </a:r>
            <a:r>
              <a:rPr lang="en-US" sz="1300" b="1"/>
              <a:t>profit</a:t>
            </a:r>
            <a:r>
              <a:rPr lang="en-US" sz="1300"/>
              <a:t>.</a:t>
            </a:r>
          </a:p>
        </p:txBody>
      </p:sp>
      <p:pic>
        <p:nvPicPr>
          <p:cNvPr id="4" name="Picture 3">
            <a:extLst>
              <a:ext uri="{FF2B5EF4-FFF2-40B4-BE49-F238E27FC236}">
                <a16:creationId xmlns:a16="http://schemas.microsoft.com/office/drawing/2014/main" id="{071B3CFD-96FD-F0FB-B725-EEAE99726F38}"/>
              </a:ext>
            </a:extLst>
          </p:cNvPr>
          <p:cNvPicPr>
            <a:picLocks noChangeAspect="1"/>
          </p:cNvPicPr>
          <p:nvPr/>
        </p:nvPicPr>
        <p:blipFill>
          <a:blip r:embed="rId2"/>
          <a:stretch>
            <a:fillRect/>
          </a:stretch>
        </p:blipFill>
        <p:spPr>
          <a:xfrm>
            <a:off x="4987672" y="1077584"/>
            <a:ext cx="6389346" cy="4712142"/>
          </a:xfrm>
          <a:prstGeom prst="rect">
            <a:avLst/>
          </a:prstGeom>
        </p:spPr>
      </p:pic>
      <p:grpSp>
        <p:nvGrpSpPr>
          <p:cNvPr id="15" name="Group 1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6" name="Rectangle 1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5737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61535C-B2FA-485A-D182-A9B9B34BF972}"/>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b="1" kern="1200">
                <a:solidFill>
                  <a:srgbClr val="FFFFFF"/>
                </a:solidFill>
                <a:latin typeface="+mj-lt"/>
                <a:ea typeface="+mj-ea"/>
                <a:cs typeface="+mj-cs"/>
              </a:rPr>
              <a:t>Conclusion</a:t>
            </a:r>
          </a:p>
        </p:txBody>
      </p:sp>
      <p:sp>
        <p:nvSpPr>
          <p:cNvPr id="6" name="TextBox 5">
            <a:extLst>
              <a:ext uri="{FF2B5EF4-FFF2-40B4-BE49-F238E27FC236}">
                <a16:creationId xmlns:a16="http://schemas.microsoft.com/office/drawing/2014/main" id="{C61ABC18-A2F8-323B-619D-D81CEA6E42E3}"/>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1900"/>
              <a:t>To drive Amazon's business growth, </a:t>
            </a:r>
            <a:r>
              <a:rPr lang="en-US" sz="1900" b="1"/>
              <a:t>focus on optimizing inventory and marketing during peak sales months</a:t>
            </a:r>
            <a:r>
              <a:rPr lang="en-US" sz="1900"/>
              <a:t>, and </a:t>
            </a:r>
            <a:r>
              <a:rPr lang="en-US" sz="1900" b="1"/>
              <a:t>replicate successful strategies from past high-performing years</a:t>
            </a:r>
            <a:r>
              <a:rPr lang="en-US" sz="1900"/>
              <a:t> like 2012.</a:t>
            </a:r>
          </a:p>
          <a:p>
            <a:pPr marL="285750" indent="-228600">
              <a:lnSpc>
                <a:spcPct val="90000"/>
              </a:lnSpc>
              <a:spcAft>
                <a:spcPts val="600"/>
              </a:spcAft>
              <a:buFont typeface="Arial" panose="020B0604020202020204" pitchFamily="34" charset="0"/>
              <a:buChar char="•"/>
            </a:pPr>
            <a:endParaRPr lang="en-US" sz="1900"/>
          </a:p>
          <a:p>
            <a:pPr marL="285750" indent="-228600">
              <a:lnSpc>
                <a:spcPct val="90000"/>
              </a:lnSpc>
              <a:spcAft>
                <a:spcPts val="600"/>
              </a:spcAft>
              <a:buFont typeface="Arial" panose="020B0604020202020204" pitchFamily="34" charset="0"/>
              <a:buChar char="•"/>
            </a:pPr>
            <a:r>
              <a:rPr lang="en-US" sz="1900" b="1"/>
              <a:t>Prioritizing high-margin, high-priority orders</a:t>
            </a:r>
            <a:r>
              <a:rPr lang="en-US" sz="1900"/>
              <a:t> will enhance profitability.</a:t>
            </a:r>
          </a:p>
          <a:p>
            <a:pPr marL="285750" indent="-228600">
              <a:lnSpc>
                <a:spcPct val="90000"/>
              </a:lnSpc>
              <a:spcAft>
                <a:spcPts val="600"/>
              </a:spcAft>
              <a:buFont typeface="Arial" panose="020B0604020202020204" pitchFamily="34" charset="0"/>
              <a:buChar char="•"/>
            </a:pPr>
            <a:endParaRPr lang="en-US" sz="1900"/>
          </a:p>
          <a:p>
            <a:pPr marL="285750" indent="-228600">
              <a:lnSpc>
                <a:spcPct val="90000"/>
              </a:lnSpc>
              <a:spcAft>
                <a:spcPts val="600"/>
              </a:spcAft>
              <a:buFont typeface="Arial" panose="020B0604020202020204" pitchFamily="34" charset="0"/>
              <a:buChar char="•"/>
            </a:pPr>
            <a:r>
              <a:rPr lang="en-US" sz="1900" b="1"/>
              <a:t>Investing more in regions like Sub-Saharan Africa</a:t>
            </a:r>
            <a:r>
              <a:rPr lang="en-US" sz="1900"/>
              <a:t>, while </a:t>
            </a:r>
            <a:r>
              <a:rPr lang="en-US" sz="1900" b="1"/>
              <a:t>improving strategies in North America</a:t>
            </a:r>
            <a:r>
              <a:rPr lang="en-US" sz="1900"/>
              <a:t>, will leverage regional strengths and address weaknesses.</a:t>
            </a:r>
          </a:p>
          <a:p>
            <a:pPr marL="285750" indent="-228600">
              <a:lnSpc>
                <a:spcPct val="90000"/>
              </a:lnSpc>
              <a:spcAft>
                <a:spcPts val="600"/>
              </a:spcAft>
              <a:buFont typeface="Arial" panose="020B0604020202020204" pitchFamily="34" charset="0"/>
              <a:buChar char="•"/>
            </a:pPr>
            <a:endParaRPr lang="en-US" sz="1900"/>
          </a:p>
          <a:p>
            <a:pPr marL="285750" indent="-228600">
              <a:lnSpc>
                <a:spcPct val="90000"/>
              </a:lnSpc>
              <a:spcAft>
                <a:spcPts val="600"/>
              </a:spcAft>
              <a:buFont typeface="Arial" panose="020B0604020202020204" pitchFamily="34" charset="0"/>
              <a:buChar char="•"/>
            </a:pPr>
            <a:r>
              <a:rPr lang="en-US" sz="1900" b="1"/>
              <a:t>Concentrating on profitable product lines such as cosmetics</a:t>
            </a:r>
            <a:r>
              <a:rPr lang="en-US" sz="1900"/>
              <a:t>, and </a:t>
            </a:r>
            <a:r>
              <a:rPr lang="en-US" sz="1900" b="1"/>
              <a:t>reassessing low-margin items like fruits and meat</a:t>
            </a:r>
            <a:r>
              <a:rPr lang="en-US" sz="1900"/>
              <a:t>, will optimize the product mix. </a:t>
            </a:r>
          </a:p>
          <a:p>
            <a:pPr marL="285750" indent="-228600">
              <a:lnSpc>
                <a:spcPct val="90000"/>
              </a:lnSpc>
              <a:spcAft>
                <a:spcPts val="600"/>
              </a:spcAft>
              <a:buFont typeface="Arial" panose="020B0604020202020204" pitchFamily="34" charset="0"/>
              <a:buChar char="•"/>
            </a:pPr>
            <a:endParaRPr lang="en-US" sz="1900"/>
          </a:p>
          <a:p>
            <a:pPr marL="285750" indent="-228600">
              <a:lnSpc>
                <a:spcPct val="90000"/>
              </a:lnSpc>
              <a:spcAft>
                <a:spcPts val="600"/>
              </a:spcAft>
              <a:buFont typeface="Arial" panose="020B0604020202020204" pitchFamily="34" charset="0"/>
              <a:buChar char="•"/>
            </a:pPr>
            <a:r>
              <a:rPr lang="en-US" sz="1900" b="1"/>
              <a:t>Strengthening offline sales channels</a:t>
            </a:r>
            <a:r>
              <a:rPr lang="en-US" sz="1900"/>
              <a:t>, which currently contribute significantly to revenue and profit, is crucial.</a:t>
            </a:r>
          </a:p>
        </p:txBody>
      </p:sp>
    </p:spTree>
    <p:extLst>
      <p:ext uri="{BB962C8B-B14F-4D97-AF65-F5344CB8AC3E}">
        <p14:creationId xmlns:p14="http://schemas.microsoft.com/office/powerpoint/2010/main" val="362158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61535C-B2FA-485A-D182-A9B9B34BF972}"/>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b="1" kern="1200">
                <a:solidFill>
                  <a:srgbClr val="FFFFFF"/>
                </a:solidFill>
                <a:latin typeface="+mj-lt"/>
                <a:ea typeface="+mj-ea"/>
                <a:cs typeface="+mj-cs"/>
              </a:rPr>
              <a:t>Conclusion</a:t>
            </a:r>
          </a:p>
        </p:txBody>
      </p:sp>
      <p:sp>
        <p:nvSpPr>
          <p:cNvPr id="4" name="TextBox 3">
            <a:extLst>
              <a:ext uri="{FF2B5EF4-FFF2-40B4-BE49-F238E27FC236}">
                <a16:creationId xmlns:a16="http://schemas.microsoft.com/office/drawing/2014/main" id="{426940D0-1BF5-64D5-977D-DD4873540062}"/>
              </a:ext>
            </a:extLst>
          </p:cNvPr>
          <p:cNvSpPr txBox="1"/>
          <p:nvPr/>
        </p:nvSpPr>
        <p:spPr>
          <a:xfrm>
            <a:off x="4810259" y="649480"/>
            <a:ext cx="6555347" cy="5546047"/>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b="1"/>
              <a:t>Leveraging positive correlations between key sales metrics</a:t>
            </a:r>
            <a:r>
              <a:rPr lang="en-US" sz="2000"/>
              <a:t> will drive overall business growth and ensure Amazon's continued competitiveness and success.</a:t>
            </a:r>
          </a:p>
          <a:p>
            <a:pPr marL="285750" indent="-228600">
              <a:lnSpc>
                <a:spcPct val="90000"/>
              </a:lnSpc>
              <a:spcAft>
                <a:spcPts val="600"/>
              </a:spcAft>
              <a:buFont typeface="Arial" panose="020B0604020202020204" pitchFamily="34" charset="0"/>
              <a:buChar char="•"/>
            </a:pPr>
            <a:endParaRPr lang="en-US" sz="2000" b="1"/>
          </a:p>
          <a:p>
            <a:pPr marL="285750" indent="-228600">
              <a:lnSpc>
                <a:spcPct val="90000"/>
              </a:lnSpc>
              <a:spcAft>
                <a:spcPts val="600"/>
              </a:spcAft>
              <a:buFont typeface="Arial" panose="020B0604020202020204" pitchFamily="34" charset="0"/>
              <a:buChar char="•"/>
            </a:pPr>
            <a:r>
              <a:rPr lang="en-US" sz="2000" b="1"/>
              <a:t>Developing tailored strategies for top-performing countries like Honduras and Djibouti</a:t>
            </a:r>
            <a:r>
              <a:rPr lang="en-US" sz="2000"/>
              <a:t> and </a:t>
            </a:r>
            <a:r>
              <a:rPr lang="en-US" sz="2000" b="1"/>
              <a:t>addressing challenges in low-performing regions like Kuwait</a:t>
            </a:r>
            <a:r>
              <a:rPr lang="en-US" sz="2000"/>
              <a:t>, will further enhance global performance.</a:t>
            </a:r>
          </a:p>
          <a:p>
            <a:pPr marL="285750"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b="1"/>
              <a:t>Managing sales variability effectively</a:t>
            </a:r>
            <a:r>
              <a:rPr lang="en-US" sz="2000"/>
              <a:t>, especially during high-variability years, will ensure stability.</a:t>
            </a:r>
          </a:p>
          <a:p>
            <a:pPr marL="285750"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b="1"/>
              <a:t>Leveraging positive correlations between key sales metrics</a:t>
            </a:r>
            <a:r>
              <a:rPr lang="en-US" sz="2000"/>
              <a:t> will drive overall business growth and ensure Amazon's continued competitiveness and success.</a:t>
            </a:r>
          </a:p>
        </p:txBody>
      </p:sp>
    </p:spTree>
    <p:extLst>
      <p:ext uri="{BB962C8B-B14F-4D97-AF65-F5344CB8AC3E}">
        <p14:creationId xmlns:p14="http://schemas.microsoft.com/office/powerpoint/2010/main" val="513133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3586FF-7F39-BFE6-39C8-E55B5570BA62}"/>
              </a:ext>
            </a:extLst>
          </p:cNvPr>
          <p:cNvSpPr>
            <a:spLocks noGrp="1"/>
          </p:cNvSpPr>
          <p:nvPr>
            <p:ph type="title"/>
          </p:nvPr>
        </p:nvSpPr>
        <p:spPr>
          <a:xfrm>
            <a:off x="1285241" y="1008993"/>
            <a:ext cx="9231410" cy="3542045"/>
          </a:xfrm>
        </p:spPr>
        <p:txBody>
          <a:bodyPr vert="horz" lIns="91440" tIns="45720" rIns="91440" bIns="45720" rtlCol="0" anchor="b">
            <a:normAutofit/>
          </a:bodyPr>
          <a:lstStyle/>
          <a:p>
            <a:r>
              <a:rPr lang="en-US" sz="6300" kern="1200" dirty="0">
                <a:solidFill>
                  <a:schemeClr val="tx1"/>
                </a:solidFill>
                <a:latin typeface="+mj-lt"/>
                <a:ea typeface="+mj-ea"/>
                <a:cs typeface="+mj-cs"/>
              </a:rPr>
              <a:t>Data Analytics Project Report: </a:t>
            </a:r>
            <a:r>
              <a:rPr lang="en-US" sz="6300" b="1" kern="1200" dirty="0">
                <a:solidFill>
                  <a:schemeClr val="tx1"/>
                </a:solidFill>
                <a:latin typeface="+mj-lt"/>
                <a:ea typeface="+mj-ea"/>
                <a:cs typeface="+mj-cs"/>
              </a:rPr>
              <a:t>Analyzing Bird </a:t>
            </a:r>
            <a:r>
              <a:rPr lang="en-US" sz="6300" b="1" kern="1200" dirty="0">
                <a:latin typeface="+mj-lt"/>
                <a:ea typeface="+mj-ea"/>
                <a:cs typeface="+mj-cs"/>
              </a:rPr>
              <a:t>Strikes</a:t>
            </a:r>
            <a:r>
              <a:rPr lang="en-US" sz="6300" b="1" kern="1200" dirty="0">
                <a:solidFill>
                  <a:schemeClr val="tx1"/>
                </a:solidFill>
                <a:latin typeface="+mj-lt"/>
                <a:ea typeface="+mj-ea"/>
                <a:cs typeface="+mj-cs"/>
              </a:rPr>
              <a:t> Data (2000-2011)</a:t>
            </a:r>
          </a:p>
        </p:txBody>
      </p:sp>
    </p:spTree>
    <p:extLst>
      <p:ext uri="{BB962C8B-B14F-4D97-AF65-F5344CB8AC3E}">
        <p14:creationId xmlns:p14="http://schemas.microsoft.com/office/powerpoint/2010/main" val="4161184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F40CE4-D485-84E0-D99B-F0B3068D0814}"/>
              </a:ext>
            </a:extLst>
          </p:cNvPr>
          <p:cNvSpPr>
            <a:spLocks noGrp="1"/>
          </p:cNvSpPr>
          <p:nvPr>
            <p:ph type="title"/>
          </p:nvPr>
        </p:nvSpPr>
        <p:spPr>
          <a:xfrm>
            <a:off x="4553733" y="548464"/>
            <a:ext cx="6798541" cy="1675623"/>
          </a:xfrm>
        </p:spPr>
        <p:txBody>
          <a:bodyPr anchor="b">
            <a:normAutofit/>
          </a:bodyPr>
          <a:lstStyle/>
          <a:p>
            <a:r>
              <a:rPr lang="en-IN" sz="7200" b="1" dirty="0">
                <a:solidFill>
                  <a:srgbClr val="0F9ED5"/>
                </a:solidFill>
              </a:rPr>
              <a:t>Introduction</a:t>
            </a:r>
          </a:p>
        </p:txBody>
      </p:sp>
      <p:pic>
        <p:nvPicPr>
          <p:cNvPr id="5" name="Picture 4" descr="Silhouette of flying birds in the sky">
            <a:extLst>
              <a:ext uri="{FF2B5EF4-FFF2-40B4-BE49-F238E27FC236}">
                <a16:creationId xmlns:a16="http://schemas.microsoft.com/office/drawing/2014/main" id="{7911DA3D-5825-217E-2E72-0E2FD30FDBAB}"/>
              </a:ext>
            </a:extLst>
          </p:cNvPr>
          <p:cNvPicPr>
            <a:picLocks noChangeAspect="1"/>
          </p:cNvPicPr>
          <p:nvPr/>
        </p:nvPicPr>
        <p:blipFill>
          <a:blip r:embed="rId2"/>
          <a:srcRect l="30845" r="28309" b="-1"/>
          <a:stretch/>
        </p:blipFill>
        <p:spPr>
          <a:xfrm>
            <a:off x="1" y="10"/>
            <a:ext cx="4196496" cy="6857990"/>
          </a:xfrm>
          <a:prstGeom prst="rect">
            <a:avLst/>
          </a:prstGeom>
          <a:effectLst/>
        </p:spPr>
      </p:pic>
      <p:graphicFrame>
        <p:nvGraphicFramePr>
          <p:cNvPr id="11" name="Content Placeholder 2">
            <a:extLst>
              <a:ext uri="{FF2B5EF4-FFF2-40B4-BE49-F238E27FC236}">
                <a16:creationId xmlns:a16="http://schemas.microsoft.com/office/drawing/2014/main" id="{FAE68B74-D013-326A-E3E2-07CE91BEB2AD}"/>
              </a:ext>
            </a:extLst>
          </p:cNvPr>
          <p:cNvGraphicFramePr>
            <a:graphicFrameLocks noGrp="1"/>
          </p:cNvGraphicFramePr>
          <p:nvPr>
            <p:ph idx="1"/>
            <p:extLst>
              <p:ext uri="{D42A27DB-BD31-4B8C-83A1-F6EECF244321}">
                <p14:modId xmlns:p14="http://schemas.microsoft.com/office/powerpoint/2010/main" val="405455975"/>
              </p:ext>
            </p:extLst>
          </p:nvPr>
        </p:nvGraphicFramePr>
        <p:xfrm>
          <a:off x="4553734" y="2409830"/>
          <a:ext cx="7363946" cy="3899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265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oplane taking off against dramatic sky">
            <a:extLst>
              <a:ext uri="{FF2B5EF4-FFF2-40B4-BE49-F238E27FC236}">
                <a16:creationId xmlns:a16="http://schemas.microsoft.com/office/drawing/2014/main" id="{131E92C0-5310-C463-96C4-4E88E9C18BA3}"/>
              </a:ext>
            </a:extLst>
          </p:cNvPr>
          <p:cNvPicPr>
            <a:picLocks noChangeAspect="1"/>
          </p:cNvPicPr>
          <p:nvPr/>
        </p:nvPicPr>
        <p:blipFill>
          <a:blip r:embed="rId2"/>
          <a:srcRect l="12783" r="34756"/>
          <a:stretch/>
        </p:blipFill>
        <p:spPr>
          <a:xfrm>
            <a:off x="-1" y="-2"/>
            <a:ext cx="5410198" cy="6858002"/>
          </a:xfrm>
          <a:prstGeom prst="rect">
            <a:avLst/>
          </a:prstGeom>
        </p:spPr>
      </p:pic>
      <p:sp useBgFill="1">
        <p:nvSpPr>
          <p:cNvPr id="18" name="Rectangle 17">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69E2B3-5034-BFA7-0F8D-67D91E7652A7}"/>
              </a:ext>
            </a:extLst>
          </p:cNvPr>
          <p:cNvSpPr>
            <a:spLocks noGrp="1"/>
          </p:cNvSpPr>
          <p:nvPr>
            <p:ph type="title"/>
          </p:nvPr>
        </p:nvSpPr>
        <p:spPr>
          <a:xfrm>
            <a:off x="5506065" y="405685"/>
            <a:ext cx="6538451" cy="1719593"/>
          </a:xfrm>
        </p:spPr>
        <p:txBody>
          <a:bodyPr>
            <a:noAutofit/>
          </a:bodyPr>
          <a:lstStyle/>
          <a:p>
            <a:r>
              <a:rPr lang="en-IN" sz="6000" b="1" dirty="0">
                <a:solidFill>
                  <a:srgbClr val="0F9ED5"/>
                </a:solidFill>
              </a:rPr>
              <a:t>Problem Statement</a:t>
            </a:r>
          </a:p>
        </p:txBody>
      </p:sp>
      <p:sp>
        <p:nvSpPr>
          <p:cNvPr id="3" name="Content Placeholder 2">
            <a:extLst>
              <a:ext uri="{FF2B5EF4-FFF2-40B4-BE49-F238E27FC236}">
                <a16:creationId xmlns:a16="http://schemas.microsoft.com/office/drawing/2014/main" id="{1012C8AF-BA2E-53D4-7DA0-7A2E6CD37DA6}"/>
              </a:ext>
            </a:extLst>
          </p:cNvPr>
          <p:cNvSpPr>
            <a:spLocks noGrp="1"/>
          </p:cNvSpPr>
          <p:nvPr>
            <p:ph idx="1"/>
          </p:nvPr>
        </p:nvSpPr>
        <p:spPr>
          <a:xfrm>
            <a:off x="5801032" y="2399071"/>
            <a:ext cx="6056671" cy="4053244"/>
          </a:xfrm>
        </p:spPr>
        <p:txBody>
          <a:bodyPr anchor="ctr">
            <a:normAutofit/>
          </a:bodyPr>
          <a:lstStyle/>
          <a:p>
            <a:pPr algn="just">
              <a:buFont typeface="Wingdings" panose="05000000000000000000" pitchFamily="2" charset="2"/>
              <a:buChar char="q"/>
            </a:pPr>
            <a:r>
              <a:rPr lang="en-US" sz="2000" dirty="0"/>
              <a:t> Bird strikes, defined as collisions between birds and aircraft, pose significant threats to aviation safety, especially during take-off, climb, approach, and landing phases.</a:t>
            </a:r>
          </a:p>
          <a:p>
            <a:pPr algn="just">
              <a:buFont typeface="Wingdings" panose="05000000000000000000" pitchFamily="2" charset="2"/>
              <a:buChar char="q"/>
            </a:pPr>
            <a:r>
              <a:rPr lang="en-US" sz="2000" dirty="0"/>
              <a:t> These incidents can cause severe damage to aircraft and have led to fatal accidents. With the increasing number of vehicles and urban expansion, addressing environmental impacts and safety concerns is crucial. </a:t>
            </a:r>
          </a:p>
          <a:p>
            <a:pPr algn="just">
              <a:buFont typeface="Wingdings" panose="05000000000000000000" pitchFamily="2" charset="2"/>
              <a:buChar char="q"/>
            </a:pPr>
            <a:r>
              <a:rPr lang="en-US" sz="2000" dirty="0"/>
              <a:t> This project analyzes bird strike data collected by the FAA from 2000-2011 to uncover patterns and inform strategies for mitigating risks.</a:t>
            </a:r>
            <a:endParaRPr lang="en-IN" sz="2000" dirty="0"/>
          </a:p>
        </p:txBody>
      </p:sp>
    </p:spTree>
    <p:extLst>
      <p:ext uri="{BB962C8B-B14F-4D97-AF65-F5344CB8AC3E}">
        <p14:creationId xmlns:p14="http://schemas.microsoft.com/office/powerpoint/2010/main" val="221732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7F0B1D-EA4E-92B3-7184-835AEA5E1C26}"/>
              </a:ext>
            </a:extLst>
          </p:cNvPr>
          <p:cNvSpPr>
            <a:spLocks noGrp="1"/>
          </p:cNvSpPr>
          <p:nvPr>
            <p:ph type="title"/>
          </p:nvPr>
        </p:nvSpPr>
        <p:spPr>
          <a:xfrm>
            <a:off x="4562815" y="1113018"/>
            <a:ext cx="6781800" cy="1338696"/>
          </a:xfrm>
        </p:spPr>
        <p:txBody>
          <a:bodyPr>
            <a:normAutofit/>
          </a:bodyPr>
          <a:lstStyle/>
          <a:p>
            <a:r>
              <a:rPr lang="en-IN" sz="8000" dirty="0">
                <a:solidFill>
                  <a:srgbClr val="0F9ED5"/>
                </a:solidFill>
              </a:rPr>
              <a:t>Objectives</a:t>
            </a:r>
          </a:p>
        </p:txBody>
      </p:sp>
      <p:pic>
        <p:nvPicPr>
          <p:cNvPr id="5" name="Picture 4" descr="Magnifying glass showing decling performance">
            <a:extLst>
              <a:ext uri="{FF2B5EF4-FFF2-40B4-BE49-F238E27FC236}">
                <a16:creationId xmlns:a16="http://schemas.microsoft.com/office/drawing/2014/main" id="{F3075F6B-5F68-0C4F-1DE2-7086FD3F3F59}"/>
              </a:ext>
            </a:extLst>
          </p:cNvPr>
          <p:cNvPicPr>
            <a:picLocks noChangeAspect="1"/>
          </p:cNvPicPr>
          <p:nvPr/>
        </p:nvPicPr>
        <p:blipFill>
          <a:blip r:embed="rId2"/>
          <a:srcRect l="16445" r="47009" b="-1"/>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D4A855C2-9D96-D2BF-187A-52258EB14101}"/>
              </a:ext>
            </a:extLst>
          </p:cNvPr>
          <p:cNvSpPr>
            <a:spLocks noGrp="1"/>
          </p:cNvSpPr>
          <p:nvPr>
            <p:ph idx="1"/>
          </p:nvPr>
        </p:nvSpPr>
        <p:spPr>
          <a:xfrm>
            <a:off x="4572001" y="2201958"/>
            <a:ext cx="6781800" cy="3900730"/>
          </a:xfrm>
        </p:spPr>
        <p:txBody>
          <a:bodyPr anchor="t">
            <a:normAutofit/>
          </a:bodyPr>
          <a:lstStyle/>
          <a:p>
            <a:pPr algn="just"/>
            <a:endParaRPr lang="en-US" sz="2000" dirty="0"/>
          </a:p>
          <a:p>
            <a:pPr algn="just"/>
            <a:endParaRPr lang="en-US" sz="2000" dirty="0"/>
          </a:p>
          <a:p>
            <a:pPr algn="just"/>
            <a:r>
              <a:rPr lang="en-US" sz="2000" b="1" dirty="0"/>
              <a:t>Analyze Bird Strikes Data: </a:t>
            </a:r>
            <a:r>
              <a:rPr lang="en-US" sz="2000" dirty="0"/>
              <a:t>Examine data collected on bird strikes by the FAA between 2000-2011 to understand trends and patterns.</a:t>
            </a:r>
          </a:p>
          <a:p>
            <a:pPr algn="just"/>
            <a:endParaRPr lang="en-US" sz="2000" dirty="0"/>
          </a:p>
          <a:p>
            <a:pPr algn="just"/>
            <a:r>
              <a:rPr lang="en-US" sz="2000" b="1" dirty="0"/>
              <a:t>Visualize Key Metrics: </a:t>
            </a:r>
            <a:r>
              <a:rPr lang="en-US" sz="2000" dirty="0"/>
              <a:t>Create visualizations to depict the number of bird strikes, yearly analysis, top airlines and airports affected, and the cost incurred due to bird strikes.</a:t>
            </a:r>
          </a:p>
        </p:txBody>
      </p:sp>
    </p:spTree>
    <p:extLst>
      <p:ext uri="{BB962C8B-B14F-4D97-AF65-F5344CB8AC3E}">
        <p14:creationId xmlns:p14="http://schemas.microsoft.com/office/powerpoint/2010/main" val="1864174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7F0B1D-EA4E-92B3-7184-835AEA5E1C26}"/>
              </a:ext>
            </a:extLst>
          </p:cNvPr>
          <p:cNvSpPr>
            <a:spLocks noGrp="1"/>
          </p:cNvSpPr>
          <p:nvPr>
            <p:ph type="title"/>
          </p:nvPr>
        </p:nvSpPr>
        <p:spPr>
          <a:xfrm>
            <a:off x="4562814" y="1152351"/>
            <a:ext cx="6781800" cy="1338696"/>
          </a:xfrm>
        </p:spPr>
        <p:txBody>
          <a:bodyPr>
            <a:normAutofit/>
          </a:bodyPr>
          <a:lstStyle/>
          <a:p>
            <a:r>
              <a:rPr lang="en-IN" sz="8000" dirty="0">
                <a:solidFill>
                  <a:srgbClr val="0F9ED5"/>
                </a:solidFill>
              </a:rPr>
              <a:t>Objectives</a:t>
            </a:r>
          </a:p>
        </p:txBody>
      </p:sp>
      <p:pic>
        <p:nvPicPr>
          <p:cNvPr id="5" name="Picture 4" descr="Magnifying glass showing decling performance">
            <a:extLst>
              <a:ext uri="{FF2B5EF4-FFF2-40B4-BE49-F238E27FC236}">
                <a16:creationId xmlns:a16="http://schemas.microsoft.com/office/drawing/2014/main" id="{F3075F6B-5F68-0C4F-1DE2-7086FD3F3F59}"/>
              </a:ext>
            </a:extLst>
          </p:cNvPr>
          <p:cNvPicPr>
            <a:picLocks noChangeAspect="1"/>
          </p:cNvPicPr>
          <p:nvPr/>
        </p:nvPicPr>
        <p:blipFill>
          <a:blip r:embed="rId2"/>
          <a:srcRect l="16445" r="47009" b="-1"/>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D4A855C2-9D96-D2BF-187A-52258EB14101}"/>
              </a:ext>
            </a:extLst>
          </p:cNvPr>
          <p:cNvSpPr>
            <a:spLocks noGrp="1"/>
          </p:cNvSpPr>
          <p:nvPr>
            <p:ph idx="1"/>
          </p:nvPr>
        </p:nvSpPr>
        <p:spPr>
          <a:xfrm>
            <a:off x="4572001" y="2201958"/>
            <a:ext cx="6781800" cy="3900730"/>
          </a:xfrm>
        </p:spPr>
        <p:txBody>
          <a:bodyPr anchor="t">
            <a:normAutofit/>
          </a:bodyPr>
          <a:lstStyle/>
          <a:p>
            <a:pPr algn="just"/>
            <a:endParaRPr lang="en-US" sz="2000" b="1" dirty="0"/>
          </a:p>
          <a:p>
            <a:pPr algn="just"/>
            <a:endParaRPr lang="en-US" sz="2000" b="1" dirty="0"/>
          </a:p>
          <a:p>
            <a:pPr algn="just"/>
            <a:r>
              <a:rPr lang="en-US" sz="2000" b="1" dirty="0"/>
              <a:t>Identify High-Risk Phases: </a:t>
            </a:r>
            <a:r>
              <a:rPr lang="en-US" sz="2000" dirty="0"/>
              <a:t>Determine when most bird strikes occur, the altitude of airplanes at the time of strikes, and the phase of flight during strikes.</a:t>
            </a:r>
          </a:p>
          <a:p>
            <a:pPr algn="just"/>
            <a:endParaRPr lang="en-US" sz="2000" dirty="0"/>
          </a:p>
          <a:p>
            <a:pPr algn="just"/>
            <a:r>
              <a:rPr lang="en-US" sz="2000" b="1" dirty="0"/>
              <a:t>Evaluate Impact: </a:t>
            </a:r>
            <a:r>
              <a:rPr lang="en-US" sz="2000" dirty="0"/>
              <a:t>Assess the effect of bird strikes on flights, including the impact at different altitudes and whether pilots were informed or had prior warnings.</a:t>
            </a:r>
          </a:p>
        </p:txBody>
      </p:sp>
    </p:spTree>
    <p:extLst>
      <p:ext uri="{BB962C8B-B14F-4D97-AF65-F5344CB8AC3E}">
        <p14:creationId xmlns:p14="http://schemas.microsoft.com/office/powerpoint/2010/main" val="3578754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E736A43-C76C-C57C-0047-5EE4348B8E37}"/>
              </a:ext>
            </a:extLst>
          </p:cNvPr>
          <p:cNvSpPr>
            <a:spLocks noGrp="1"/>
          </p:cNvSpPr>
          <p:nvPr>
            <p:ph type="title"/>
          </p:nvPr>
        </p:nvSpPr>
        <p:spPr>
          <a:xfrm>
            <a:off x="1371597" y="348865"/>
            <a:ext cx="10044023" cy="877729"/>
          </a:xfrm>
        </p:spPr>
        <p:txBody>
          <a:bodyPr anchor="ctr">
            <a:normAutofit/>
          </a:bodyPr>
          <a:lstStyle/>
          <a:p>
            <a:r>
              <a:rPr lang="en-IN" sz="4000" b="1">
                <a:solidFill>
                  <a:srgbClr val="FFFFFF"/>
                </a:solidFill>
              </a:rPr>
              <a:t>Problem Statement</a:t>
            </a:r>
          </a:p>
        </p:txBody>
      </p:sp>
      <p:graphicFrame>
        <p:nvGraphicFramePr>
          <p:cNvPr id="5" name="Content Placeholder 2">
            <a:extLst>
              <a:ext uri="{FF2B5EF4-FFF2-40B4-BE49-F238E27FC236}">
                <a16:creationId xmlns:a16="http://schemas.microsoft.com/office/drawing/2014/main" id="{46943D4F-7CB4-82B6-DAA3-506F3BFD17E2}"/>
              </a:ext>
            </a:extLst>
          </p:cNvPr>
          <p:cNvGraphicFramePr>
            <a:graphicFrameLocks noGrp="1"/>
          </p:cNvGraphicFramePr>
          <p:nvPr>
            <p:ph idx="1"/>
            <p:extLst>
              <p:ext uri="{D42A27DB-BD31-4B8C-83A1-F6EECF244321}">
                <p14:modId xmlns:p14="http://schemas.microsoft.com/office/powerpoint/2010/main" val="58336978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6000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BC0646-FA68-DF70-F36A-80B4ABB13A5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b="1" kern="1200">
                <a:solidFill>
                  <a:srgbClr val="FFFFFF"/>
                </a:solidFill>
                <a:latin typeface="+mj-lt"/>
                <a:ea typeface="+mj-ea"/>
                <a:cs typeface="+mj-cs"/>
              </a:rPr>
              <a:t>Visuals Depicting the number of Bird Strikes</a:t>
            </a:r>
          </a:p>
        </p:txBody>
      </p:sp>
      <p:pic>
        <p:nvPicPr>
          <p:cNvPr id="5" name="Content Placeholder 4">
            <a:extLst>
              <a:ext uri="{FF2B5EF4-FFF2-40B4-BE49-F238E27FC236}">
                <a16:creationId xmlns:a16="http://schemas.microsoft.com/office/drawing/2014/main" id="{B28B924A-2F9B-E618-79B2-075EC611A7E1}"/>
              </a:ext>
            </a:extLst>
          </p:cNvPr>
          <p:cNvPicPr>
            <a:picLocks noGrp="1" noChangeAspect="1"/>
          </p:cNvPicPr>
          <p:nvPr>
            <p:ph idx="1"/>
          </p:nvPr>
        </p:nvPicPr>
        <p:blipFill>
          <a:blip r:embed="rId2"/>
          <a:stretch>
            <a:fillRect/>
          </a:stretch>
        </p:blipFill>
        <p:spPr>
          <a:xfrm>
            <a:off x="4777316" y="1393626"/>
            <a:ext cx="6780700" cy="4068419"/>
          </a:xfrm>
          <a:prstGeom prst="rect">
            <a:avLst/>
          </a:prstGeom>
        </p:spPr>
      </p:pic>
    </p:spTree>
    <p:extLst>
      <p:ext uri="{BB962C8B-B14F-4D97-AF65-F5344CB8AC3E}">
        <p14:creationId xmlns:p14="http://schemas.microsoft.com/office/powerpoint/2010/main" val="3020639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B3EF5-C123-A19C-D672-B1BD8CC3E898}"/>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b="1" kern="1200">
                <a:solidFill>
                  <a:schemeClr val="tx1"/>
                </a:solidFill>
                <a:latin typeface="+mj-lt"/>
                <a:ea typeface="+mj-ea"/>
                <a:cs typeface="+mj-cs"/>
              </a:rPr>
              <a:t>Yearly Analysis of Bird Strikes in US</a:t>
            </a:r>
          </a:p>
        </p:txBody>
      </p:sp>
      <p:sp>
        <p:nvSpPr>
          <p:cNvPr id="18" name="Rectangle 1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88DE7F-77DB-F87B-3EF4-3469AD046D1A}"/>
              </a:ext>
            </a:extLst>
          </p:cNvPr>
          <p:cNvSpPr txBox="1"/>
          <p:nvPr/>
        </p:nvSpPr>
        <p:spPr>
          <a:xfrm>
            <a:off x="793661" y="2599509"/>
            <a:ext cx="4530898" cy="363945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a:t> The </a:t>
            </a:r>
            <a:r>
              <a:rPr lang="en-US" sz="2000" b="1"/>
              <a:t>highest</a:t>
            </a:r>
            <a:r>
              <a:rPr lang="en-US" sz="2000"/>
              <a:t> number of bird strikes increased in </a:t>
            </a:r>
            <a:r>
              <a:rPr lang="en-US" sz="2000" b="1"/>
              <a:t>2010</a:t>
            </a:r>
            <a:r>
              <a:rPr lang="en-US" sz="2000"/>
              <a:t>.</a:t>
            </a:r>
          </a:p>
          <a:p>
            <a:pPr marL="285750"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a:t> The </a:t>
            </a:r>
            <a:r>
              <a:rPr lang="en-US" sz="2000" b="1"/>
              <a:t>lowest</a:t>
            </a:r>
            <a:r>
              <a:rPr lang="en-US" sz="2000"/>
              <a:t> in </a:t>
            </a:r>
            <a:r>
              <a:rPr lang="en-US" sz="2000" b="1"/>
              <a:t>2004</a:t>
            </a:r>
            <a:r>
              <a:rPr lang="en-US" sz="2000"/>
              <a:t> and </a:t>
            </a:r>
            <a:r>
              <a:rPr lang="en-US" sz="2000" b="1"/>
              <a:t>2000.</a:t>
            </a:r>
          </a:p>
        </p:txBody>
      </p:sp>
      <p:pic>
        <p:nvPicPr>
          <p:cNvPr id="5" name="Content Placeholder 4">
            <a:extLst>
              <a:ext uri="{FF2B5EF4-FFF2-40B4-BE49-F238E27FC236}">
                <a16:creationId xmlns:a16="http://schemas.microsoft.com/office/drawing/2014/main" id="{DDD74874-173C-927F-A542-532B4DB85C55}"/>
              </a:ext>
            </a:extLst>
          </p:cNvPr>
          <p:cNvPicPr>
            <a:picLocks noGrp="1" noChangeAspect="1"/>
          </p:cNvPicPr>
          <p:nvPr>
            <p:ph idx="1"/>
          </p:nvPr>
        </p:nvPicPr>
        <p:blipFill>
          <a:blip r:embed="rId2"/>
          <a:stretch>
            <a:fillRect/>
          </a:stretch>
        </p:blipFill>
        <p:spPr>
          <a:xfrm>
            <a:off x="5911532" y="2963678"/>
            <a:ext cx="5150277" cy="2755398"/>
          </a:xfrm>
          <a:prstGeom prst="rect">
            <a:avLst/>
          </a:prstGeom>
        </p:spPr>
      </p:pic>
      <p:sp>
        <p:nvSpPr>
          <p:cNvPr id="17" name="Rectangle 1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4155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4AE450-1023-75DA-8F46-E5BF5F6A53CD}"/>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b="1" kern="1200">
                <a:solidFill>
                  <a:schemeClr val="tx1"/>
                </a:solidFill>
                <a:latin typeface="+mj-lt"/>
                <a:ea typeface="+mj-ea"/>
                <a:cs typeface="+mj-cs"/>
              </a:rPr>
              <a:t>Monthly Analysis of Bird Strikes in US</a:t>
            </a:r>
          </a:p>
        </p:txBody>
      </p:sp>
      <p:sp>
        <p:nvSpPr>
          <p:cNvPr id="20" name="Rectangle 1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185D2DF-7882-9180-6317-4AF472603BF2}"/>
              </a:ext>
            </a:extLst>
          </p:cNvPr>
          <p:cNvSpPr txBox="1"/>
          <p:nvPr/>
        </p:nvSpPr>
        <p:spPr>
          <a:xfrm>
            <a:off x="528189" y="2599509"/>
            <a:ext cx="4530898" cy="3639450"/>
          </a:xfrm>
          <a:prstGeom prst="rect">
            <a:avLst/>
          </a:prstGeom>
        </p:spPr>
        <p:txBody>
          <a:bodyPr vert="horz" lIns="91440" tIns="45720" rIns="91440" bIns="45720" rtlCol="0" anchor="ctr">
            <a:normAutofit/>
          </a:bodyPr>
          <a:lstStyle/>
          <a:p>
            <a:pPr marL="285750" indent="-228600" algn="just">
              <a:lnSpc>
                <a:spcPct val="90000"/>
              </a:lnSpc>
              <a:spcAft>
                <a:spcPts val="600"/>
              </a:spcAft>
              <a:buFont typeface="Arial" panose="020B0604020202020204" pitchFamily="34" charset="0"/>
              <a:buChar char="•"/>
            </a:pPr>
            <a:r>
              <a:rPr lang="en-US" sz="2000" b="1" dirty="0"/>
              <a:t> Peak Months: July</a:t>
            </a:r>
            <a:r>
              <a:rPr lang="en-US" sz="2000" dirty="0"/>
              <a:t> to </a:t>
            </a:r>
            <a:r>
              <a:rPr lang="en-US" sz="2000" b="1" dirty="0"/>
              <a:t>October.</a:t>
            </a:r>
          </a:p>
          <a:p>
            <a:pPr marL="285750" indent="-228600" algn="just">
              <a:lnSpc>
                <a:spcPct val="90000"/>
              </a:lnSpc>
              <a:spcAft>
                <a:spcPts val="600"/>
              </a:spcAft>
              <a:buFont typeface="Arial" panose="020B0604020202020204" pitchFamily="34" charset="0"/>
              <a:buChar char="•"/>
            </a:pPr>
            <a:r>
              <a:rPr lang="en-US" sz="2000" b="1" dirty="0"/>
              <a:t> Lowest Months: January </a:t>
            </a:r>
            <a:r>
              <a:rPr lang="en-US" sz="2000" dirty="0"/>
              <a:t>and</a:t>
            </a:r>
            <a:r>
              <a:rPr lang="en-US" sz="2000" b="1" dirty="0"/>
              <a:t> February.</a:t>
            </a:r>
          </a:p>
          <a:p>
            <a:pPr marL="285750" indent="-228600" algn="just">
              <a:lnSpc>
                <a:spcPct val="90000"/>
              </a:lnSpc>
              <a:spcAft>
                <a:spcPts val="600"/>
              </a:spcAft>
              <a:buFont typeface="Arial" panose="020B0604020202020204" pitchFamily="34" charset="0"/>
              <a:buChar char="•"/>
            </a:pPr>
            <a:r>
              <a:rPr lang="en-US" sz="2000" b="1" dirty="0"/>
              <a:t> Trend:</a:t>
            </a:r>
            <a:r>
              <a:rPr lang="en-US" sz="2000" dirty="0"/>
              <a:t> Noticeable </a:t>
            </a:r>
            <a:r>
              <a:rPr lang="en-US" sz="2000" b="1" dirty="0"/>
              <a:t>increase</a:t>
            </a:r>
            <a:r>
              <a:rPr lang="en-US" sz="2000" dirty="0"/>
              <a:t> in bird strikes starting from </a:t>
            </a:r>
            <a:r>
              <a:rPr lang="en-US" sz="2000" b="1" dirty="0"/>
              <a:t>July</a:t>
            </a:r>
            <a:r>
              <a:rPr lang="en-US" sz="2000" dirty="0"/>
              <a:t>, </a:t>
            </a:r>
            <a:r>
              <a:rPr lang="en-US" sz="2000" b="1" dirty="0"/>
              <a:t>peaking</a:t>
            </a:r>
            <a:r>
              <a:rPr lang="en-US" sz="2000" dirty="0"/>
              <a:t> in </a:t>
            </a:r>
            <a:r>
              <a:rPr lang="en-US" sz="2000" b="1" dirty="0"/>
              <a:t>September</a:t>
            </a:r>
            <a:r>
              <a:rPr lang="en-US" sz="2000" dirty="0"/>
              <a:t>, and then gradually decreasing.</a:t>
            </a:r>
            <a:endParaRPr lang="en-US" sz="2000" b="1" dirty="0"/>
          </a:p>
        </p:txBody>
      </p:sp>
      <p:pic>
        <p:nvPicPr>
          <p:cNvPr id="5" name="Content Placeholder 4">
            <a:extLst>
              <a:ext uri="{FF2B5EF4-FFF2-40B4-BE49-F238E27FC236}">
                <a16:creationId xmlns:a16="http://schemas.microsoft.com/office/drawing/2014/main" id="{DBBBAEE9-B020-C39B-4491-6872EE4A785C}"/>
              </a:ext>
            </a:extLst>
          </p:cNvPr>
          <p:cNvPicPr>
            <a:picLocks noGrp="1" noChangeAspect="1"/>
          </p:cNvPicPr>
          <p:nvPr>
            <p:ph idx="1"/>
          </p:nvPr>
        </p:nvPicPr>
        <p:blipFill>
          <a:blip r:embed="rId2"/>
          <a:stretch>
            <a:fillRect/>
          </a:stretch>
        </p:blipFill>
        <p:spPr>
          <a:xfrm>
            <a:off x="5147194" y="2563614"/>
            <a:ext cx="5792696" cy="3287355"/>
          </a:xfrm>
          <a:prstGeom prst="rect">
            <a:avLst/>
          </a:prstGeom>
        </p:spPr>
      </p:pic>
      <p:sp>
        <p:nvSpPr>
          <p:cNvPr id="22" name="Rectangle 21">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2050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A13EE56-5EEB-B1F2-D119-F71622423F4E}"/>
              </a:ext>
            </a:extLst>
          </p:cNvPr>
          <p:cNvPicPr>
            <a:picLocks noGrp="1" noChangeAspect="1"/>
          </p:cNvPicPr>
          <p:nvPr>
            <p:ph idx="1"/>
          </p:nvPr>
        </p:nvPicPr>
        <p:blipFill>
          <a:blip r:embed="rId2"/>
          <a:stretch>
            <a:fillRect/>
          </a:stretch>
        </p:blipFill>
        <p:spPr>
          <a:xfrm>
            <a:off x="621675" y="1680989"/>
            <a:ext cx="6589537" cy="3492454"/>
          </a:xfrm>
          <a:prstGeom prst="rect">
            <a:avLst/>
          </a:prstGeom>
        </p:spPr>
      </p:pic>
      <p:sp>
        <p:nvSpPr>
          <p:cNvPr id="15" name="Right Triangle 14">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D9174-D06E-2826-EFDA-AF55644A49B5}"/>
              </a:ext>
            </a:extLst>
          </p:cNvPr>
          <p:cNvSpPr>
            <a:spLocks noGrp="1"/>
          </p:cNvSpPr>
          <p:nvPr>
            <p:ph type="title"/>
          </p:nvPr>
        </p:nvSpPr>
        <p:spPr>
          <a:xfrm>
            <a:off x="8052497" y="1056640"/>
            <a:ext cx="3197660" cy="3125746"/>
          </a:xfrm>
        </p:spPr>
        <p:txBody>
          <a:bodyPr vert="horz" lIns="91440" tIns="45720" rIns="91440" bIns="45720" rtlCol="0" anchor="b">
            <a:normAutofit/>
          </a:bodyPr>
          <a:lstStyle/>
          <a:p>
            <a:r>
              <a:rPr lang="en-US" sz="4500" b="1" kern="1200">
                <a:solidFill>
                  <a:schemeClr val="tx1"/>
                </a:solidFill>
                <a:latin typeface="+mj-lt"/>
                <a:ea typeface="+mj-ea"/>
                <a:cs typeface="+mj-cs"/>
              </a:rPr>
              <a:t>Top 10 US Airlines with Most Bird Strikes</a:t>
            </a:r>
          </a:p>
        </p:txBody>
      </p:sp>
    </p:spTree>
    <p:extLst>
      <p:ext uri="{BB962C8B-B14F-4D97-AF65-F5344CB8AC3E}">
        <p14:creationId xmlns:p14="http://schemas.microsoft.com/office/powerpoint/2010/main" val="4226029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BEE582-4267-68E7-3D29-80411BA5E9D8}"/>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b="1" kern="1200">
                <a:solidFill>
                  <a:schemeClr val="tx1"/>
                </a:solidFill>
                <a:latin typeface="+mj-lt"/>
                <a:ea typeface="+mj-ea"/>
                <a:cs typeface="+mj-cs"/>
              </a:rPr>
              <a:t>Top 50 Airports with Most Bird Strikes</a:t>
            </a:r>
          </a:p>
        </p:txBody>
      </p:sp>
      <p:sp>
        <p:nvSpPr>
          <p:cNvPr id="29" name="Rectangle 28">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showing the number of flights&#10;&#10;Description automatically generated">
            <a:extLst>
              <a:ext uri="{FF2B5EF4-FFF2-40B4-BE49-F238E27FC236}">
                <a16:creationId xmlns:a16="http://schemas.microsoft.com/office/drawing/2014/main" id="{15EC262C-DF2E-D5DE-E5F1-1013C4D1DE5B}"/>
              </a:ext>
            </a:extLst>
          </p:cNvPr>
          <p:cNvPicPr>
            <a:picLocks noGrp="1" noChangeAspect="1"/>
          </p:cNvPicPr>
          <p:nvPr>
            <p:ph idx="1"/>
          </p:nvPr>
        </p:nvPicPr>
        <p:blipFill>
          <a:blip r:embed="rId2"/>
          <a:stretch>
            <a:fillRect/>
          </a:stretch>
        </p:blipFill>
        <p:spPr>
          <a:xfrm>
            <a:off x="545238" y="972759"/>
            <a:ext cx="7608304" cy="4983438"/>
          </a:xfrm>
          <a:prstGeom prst="rect">
            <a:avLst/>
          </a:prstGeom>
        </p:spPr>
      </p:pic>
      <p:sp>
        <p:nvSpPr>
          <p:cNvPr id="28" name="Rectangle 27">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3327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ight Triangle 14">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C9A76E-7475-14B3-C948-ED3E12997DF0}"/>
              </a:ext>
            </a:extLst>
          </p:cNvPr>
          <p:cNvSpPr>
            <a:spLocks noGrp="1"/>
          </p:cNvSpPr>
          <p:nvPr>
            <p:ph type="title"/>
          </p:nvPr>
        </p:nvSpPr>
        <p:spPr>
          <a:xfrm>
            <a:off x="8029293" y="806364"/>
            <a:ext cx="3354636" cy="2847413"/>
          </a:xfrm>
        </p:spPr>
        <p:txBody>
          <a:bodyPr vert="horz" lIns="91440" tIns="45720" rIns="91440" bIns="45720" rtlCol="0" anchor="b">
            <a:normAutofit/>
          </a:bodyPr>
          <a:lstStyle/>
          <a:p>
            <a:r>
              <a:rPr lang="en-US" sz="5100" b="1" kern="1200">
                <a:solidFill>
                  <a:schemeClr val="tx1"/>
                </a:solidFill>
                <a:latin typeface="+mj-lt"/>
                <a:ea typeface="+mj-ea"/>
                <a:cs typeface="+mj-cs"/>
              </a:rPr>
              <a:t>Yearly Cost Due to Bird Strikes</a:t>
            </a:r>
          </a:p>
        </p:txBody>
      </p:sp>
      <p:sp>
        <p:nvSpPr>
          <p:cNvPr id="6" name="TextBox 5">
            <a:extLst>
              <a:ext uri="{FF2B5EF4-FFF2-40B4-BE49-F238E27FC236}">
                <a16:creationId xmlns:a16="http://schemas.microsoft.com/office/drawing/2014/main" id="{2DD9380B-A032-D286-88D2-530422D271AD}"/>
              </a:ext>
            </a:extLst>
          </p:cNvPr>
          <p:cNvSpPr txBox="1"/>
          <p:nvPr/>
        </p:nvSpPr>
        <p:spPr>
          <a:xfrm>
            <a:off x="8029293" y="3703250"/>
            <a:ext cx="2435507" cy="1122750"/>
          </a:xfrm>
          <a:prstGeom prst="rect">
            <a:avLst/>
          </a:prstGeom>
        </p:spPr>
        <p:txBody>
          <a:bodyPr vert="horz" lIns="91440" tIns="45720" rIns="91440" bIns="45720" rtlCol="0" anchor="t">
            <a:normAutofit/>
          </a:bodyPr>
          <a:lstStyle/>
          <a:p>
            <a:pPr>
              <a:lnSpc>
                <a:spcPct val="90000"/>
              </a:lnSpc>
              <a:spcBef>
                <a:spcPts val="1000"/>
              </a:spcBef>
            </a:pPr>
            <a:r>
              <a:rPr lang="en-US" sz="1900" kern="1200" dirty="0">
                <a:solidFill>
                  <a:schemeClr val="tx1"/>
                </a:solidFill>
                <a:latin typeface="+mn-lt"/>
                <a:ea typeface="+mn-ea"/>
                <a:cs typeface="+mn-cs"/>
              </a:rPr>
              <a:t> The cost spike notably in </a:t>
            </a:r>
            <a:r>
              <a:rPr lang="en-US" sz="1900" b="1" kern="1200" dirty="0">
                <a:solidFill>
                  <a:schemeClr val="tx1"/>
                </a:solidFill>
                <a:latin typeface="+mn-lt"/>
                <a:ea typeface="+mn-ea"/>
                <a:cs typeface="+mn-cs"/>
              </a:rPr>
              <a:t>2001, 2003, 2006</a:t>
            </a:r>
            <a:r>
              <a:rPr lang="en-US" sz="1900" kern="1200" dirty="0">
                <a:solidFill>
                  <a:schemeClr val="tx1"/>
                </a:solidFill>
                <a:latin typeface="+mn-lt"/>
                <a:ea typeface="+mn-ea"/>
                <a:cs typeface="+mn-cs"/>
              </a:rPr>
              <a:t> and </a:t>
            </a:r>
            <a:r>
              <a:rPr lang="en-US" sz="1900" b="1" kern="1200" dirty="0">
                <a:solidFill>
                  <a:schemeClr val="tx1"/>
                </a:solidFill>
                <a:latin typeface="+mn-lt"/>
                <a:ea typeface="+mn-ea"/>
                <a:cs typeface="+mn-cs"/>
              </a:rPr>
              <a:t>2011  </a:t>
            </a:r>
          </a:p>
        </p:txBody>
      </p:sp>
      <p:pic>
        <p:nvPicPr>
          <p:cNvPr id="5" name="Content Placeholder 4">
            <a:extLst>
              <a:ext uri="{FF2B5EF4-FFF2-40B4-BE49-F238E27FC236}">
                <a16:creationId xmlns:a16="http://schemas.microsoft.com/office/drawing/2014/main" id="{18B7CC09-8CF9-EC79-4D10-E895511D4A75}"/>
              </a:ext>
            </a:extLst>
          </p:cNvPr>
          <p:cNvPicPr>
            <a:picLocks noGrp="1" noChangeAspect="1"/>
          </p:cNvPicPr>
          <p:nvPr>
            <p:ph idx="1"/>
          </p:nvPr>
        </p:nvPicPr>
        <p:blipFill>
          <a:blip r:embed="rId2"/>
          <a:stretch>
            <a:fillRect/>
          </a:stretch>
        </p:blipFill>
        <p:spPr>
          <a:xfrm>
            <a:off x="1296558" y="1801903"/>
            <a:ext cx="5604636" cy="3236676"/>
          </a:xfrm>
          <a:prstGeom prst="rect">
            <a:avLst/>
          </a:prstGeom>
        </p:spPr>
      </p:pic>
    </p:spTree>
    <p:extLst>
      <p:ext uri="{BB962C8B-B14F-4D97-AF65-F5344CB8AC3E}">
        <p14:creationId xmlns:p14="http://schemas.microsoft.com/office/powerpoint/2010/main" val="3712390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ight Triangle 14">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B3380A-9B3A-5138-07D3-8EE00B4D67F1}"/>
              </a:ext>
            </a:extLst>
          </p:cNvPr>
          <p:cNvSpPr>
            <a:spLocks noGrp="1"/>
          </p:cNvSpPr>
          <p:nvPr>
            <p:ph type="title"/>
          </p:nvPr>
        </p:nvSpPr>
        <p:spPr>
          <a:xfrm>
            <a:off x="8029293" y="806364"/>
            <a:ext cx="3354636" cy="2847413"/>
          </a:xfrm>
        </p:spPr>
        <p:txBody>
          <a:bodyPr vert="horz" lIns="91440" tIns="45720" rIns="91440" bIns="45720" rtlCol="0" anchor="b">
            <a:normAutofit/>
          </a:bodyPr>
          <a:lstStyle/>
          <a:p>
            <a:r>
              <a:rPr lang="en-US" sz="3800" b="1" kern="1200">
                <a:solidFill>
                  <a:schemeClr val="tx1"/>
                </a:solidFill>
                <a:latin typeface="+mj-lt"/>
                <a:ea typeface="+mj-ea"/>
                <a:cs typeface="+mj-cs"/>
              </a:rPr>
              <a:t>Distribution of the Altitude at the time of Bird Strikes</a:t>
            </a:r>
          </a:p>
        </p:txBody>
      </p:sp>
      <p:sp>
        <p:nvSpPr>
          <p:cNvPr id="6" name="TextBox 5">
            <a:extLst>
              <a:ext uri="{FF2B5EF4-FFF2-40B4-BE49-F238E27FC236}">
                <a16:creationId xmlns:a16="http://schemas.microsoft.com/office/drawing/2014/main" id="{6BCB5B9E-E788-A67C-A037-A62C53B9C283}"/>
              </a:ext>
            </a:extLst>
          </p:cNvPr>
          <p:cNvSpPr txBox="1"/>
          <p:nvPr/>
        </p:nvSpPr>
        <p:spPr>
          <a:xfrm>
            <a:off x="8029293" y="3703250"/>
            <a:ext cx="2550217" cy="1122750"/>
          </a:xfrm>
          <a:prstGeom prst="rect">
            <a:avLst/>
          </a:prstGeom>
        </p:spPr>
        <p:txBody>
          <a:bodyPr vert="horz" lIns="91440" tIns="45720" rIns="91440" bIns="45720" rtlCol="0" anchor="t">
            <a:normAutofit/>
          </a:bodyPr>
          <a:lstStyle/>
          <a:p>
            <a:pPr algn="just">
              <a:lnSpc>
                <a:spcPct val="90000"/>
              </a:lnSpc>
              <a:spcBef>
                <a:spcPts val="1000"/>
              </a:spcBef>
            </a:pPr>
            <a:r>
              <a:rPr lang="en-US" sz="1700" kern="1200" dirty="0">
                <a:solidFill>
                  <a:schemeClr val="tx1"/>
                </a:solidFill>
                <a:latin typeface="+mn-lt"/>
                <a:ea typeface="+mn-ea"/>
                <a:cs typeface="+mn-cs"/>
              </a:rPr>
              <a:t> Mostly Altitude of the Airplane between </a:t>
            </a:r>
            <a:r>
              <a:rPr lang="en-US" sz="1700" b="1" kern="1200" dirty="0">
                <a:solidFill>
                  <a:schemeClr val="tx1"/>
                </a:solidFill>
                <a:latin typeface="+mn-lt"/>
                <a:ea typeface="+mn-ea"/>
                <a:cs typeface="+mn-cs"/>
              </a:rPr>
              <a:t>0-2000</a:t>
            </a:r>
            <a:r>
              <a:rPr lang="en-US" sz="1700" kern="1200" dirty="0">
                <a:solidFill>
                  <a:schemeClr val="tx1"/>
                </a:solidFill>
                <a:latin typeface="+mn-lt"/>
                <a:ea typeface="+mn-ea"/>
                <a:cs typeface="+mn-cs"/>
              </a:rPr>
              <a:t> when the Bird Strikes</a:t>
            </a:r>
          </a:p>
        </p:txBody>
      </p:sp>
      <p:pic>
        <p:nvPicPr>
          <p:cNvPr id="5" name="Content Placeholder 4" descr="A graph with numbers and a number of people&#10;&#10;Description automatically generated with medium confidence">
            <a:extLst>
              <a:ext uri="{FF2B5EF4-FFF2-40B4-BE49-F238E27FC236}">
                <a16:creationId xmlns:a16="http://schemas.microsoft.com/office/drawing/2014/main" id="{5F0117E9-42C1-BED7-B892-E77D73D4E2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6558" y="1949024"/>
            <a:ext cx="5604636" cy="2942433"/>
          </a:xfrm>
          <a:prstGeom prst="rect">
            <a:avLst/>
          </a:prstGeom>
        </p:spPr>
      </p:pic>
    </p:spTree>
    <p:extLst>
      <p:ext uri="{BB962C8B-B14F-4D97-AF65-F5344CB8AC3E}">
        <p14:creationId xmlns:p14="http://schemas.microsoft.com/office/powerpoint/2010/main" val="2135371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2FE479-4DFE-F388-F24D-B66FB9E9C4DD}"/>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600" b="1" kern="1200">
                <a:solidFill>
                  <a:schemeClr val="tx1"/>
                </a:solidFill>
                <a:latin typeface="+mj-lt"/>
                <a:ea typeface="+mj-ea"/>
                <a:cs typeface="+mj-cs"/>
              </a:rPr>
              <a:t>Phase of Flight at the Time of Bird Strikes</a:t>
            </a:r>
          </a:p>
        </p:txBody>
      </p:sp>
      <p:sp>
        <p:nvSpPr>
          <p:cNvPr id="26" name="Rectangle 2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14321B4-81F7-E187-3EB1-3747376FF473}"/>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marL="285750" indent="-228600" algn="just">
              <a:lnSpc>
                <a:spcPct val="90000"/>
              </a:lnSpc>
              <a:spcAft>
                <a:spcPts val="600"/>
              </a:spcAft>
              <a:buFont typeface="Arial" panose="020B0604020202020204" pitchFamily="34" charset="0"/>
              <a:buChar char="•"/>
            </a:pPr>
            <a:r>
              <a:rPr lang="en-US" dirty="0"/>
              <a:t>The </a:t>
            </a:r>
            <a:r>
              <a:rPr lang="en-US" b="1" dirty="0"/>
              <a:t>highest</a:t>
            </a:r>
            <a:r>
              <a:rPr lang="en-US" dirty="0"/>
              <a:t> number of bird strikes occur during the </a:t>
            </a:r>
            <a:r>
              <a:rPr lang="en-US" b="1" dirty="0"/>
              <a:t>approach phase</a:t>
            </a:r>
            <a:r>
              <a:rPr lang="en-US" dirty="0"/>
              <a:t>, with </a:t>
            </a:r>
            <a:r>
              <a:rPr lang="en-US" b="1" dirty="0"/>
              <a:t>count. close to 10,000</a:t>
            </a:r>
            <a:r>
              <a:rPr lang="en-US" dirty="0"/>
              <a:t>.</a:t>
            </a:r>
          </a:p>
          <a:p>
            <a:pPr marL="285750" indent="-228600" algn="just">
              <a:lnSpc>
                <a:spcPct val="90000"/>
              </a:lnSpc>
              <a:spcAft>
                <a:spcPts val="600"/>
              </a:spcAft>
              <a:buFont typeface="Arial" panose="020B0604020202020204" pitchFamily="34" charset="0"/>
              <a:buChar char="•"/>
            </a:pPr>
            <a:r>
              <a:rPr lang="en-US" b="1" dirty="0"/>
              <a:t>Landing Roll, Take-off Run, and Climb: </a:t>
            </a:r>
            <a:r>
              <a:rPr lang="en-US" dirty="0"/>
              <a:t>significant number of bird strikes</a:t>
            </a:r>
          </a:p>
          <a:p>
            <a:pPr marL="285750" indent="-228600" algn="just">
              <a:lnSpc>
                <a:spcPct val="90000"/>
              </a:lnSpc>
              <a:spcAft>
                <a:spcPts val="600"/>
              </a:spcAft>
              <a:buFont typeface="Arial" panose="020B0604020202020204" pitchFamily="34" charset="0"/>
              <a:buChar char="•"/>
            </a:pPr>
            <a:r>
              <a:rPr lang="en-US" b="1" dirty="0"/>
              <a:t>Descent, Taxi, and Parked: </a:t>
            </a:r>
            <a:r>
              <a:rPr lang="en-US" dirty="0"/>
              <a:t>These phases have much </a:t>
            </a:r>
            <a:r>
              <a:rPr lang="en-US" b="1" dirty="0"/>
              <a:t>lower counts of bird strikes.</a:t>
            </a:r>
          </a:p>
        </p:txBody>
      </p:sp>
      <p:sp>
        <p:nvSpPr>
          <p:cNvPr id="28" name="Rectangle 2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raph of flight strikes&#10;&#10;Description automatically generated with medium confidence">
            <a:extLst>
              <a:ext uri="{FF2B5EF4-FFF2-40B4-BE49-F238E27FC236}">
                <a16:creationId xmlns:a16="http://schemas.microsoft.com/office/drawing/2014/main" id="{2C7552A8-2FF7-2083-428A-B2725475DC49}"/>
              </a:ext>
            </a:extLst>
          </p:cNvPr>
          <p:cNvPicPr>
            <a:picLocks noGrp="1" noChangeAspect="1"/>
          </p:cNvPicPr>
          <p:nvPr>
            <p:ph idx="1"/>
          </p:nvPr>
        </p:nvPicPr>
        <p:blipFill>
          <a:blip r:embed="rId2"/>
          <a:stretch>
            <a:fillRect/>
          </a:stretch>
        </p:blipFill>
        <p:spPr>
          <a:xfrm>
            <a:off x="5987738" y="1687475"/>
            <a:ext cx="5628018" cy="3250180"/>
          </a:xfrm>
          <a:prstGeom prst="rect">
            <a:avLst/>
          </a:prstGeom>
        </p:spPr>
      </p:pic>
    </p:spTree>
    <p:extLst>
      <p:ext uri="{BB962C8B-B14F-4D97-AF65-F5344CB8AC3E}">
        <p14:creationId xmlns:p14="http://schemas.microsoft.com/office/powerpoint/2010/main" val="846848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DEE86F-4142-2233-93D8-36B97CBF1BBC}"/>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600" b="1" kern="1200">
                <a:solidFill>
                  <a:schemeClr val="tx1"/>
                </a:solidFill>
                <a:latin typeface="+mj-lt"/>
                <a:ea typeface="+mj-ea"/>
                <a:cs typeface="+mj-cs"/>
              </a:rPr>
              <a:t>Effect of Bird Strikes on Flight</a:t>
            </a:r>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C903970-45F4-E333-909D-AD062261BE77}"/>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marL="285750" indent="-228600" algn="just">
              <a:lnSpc>
                <a:spcPct val="90000"/>
              </a:lnSpc>
              <a:spcAft>
                <a:spcPts val="600"/>
              </a:spcAft>
              <a:buFont typeface="Arial" panose="020B0604020202020204" pitchFamily="34" charset="0"/>
              <a:buChar char="•"/>
            </a:pPr>
            <a:r>
              <a:rPr lang="en-US" dirty="0"/>
              <a:t>The most common result is </a:t>
            </a:r>
            <a:r>
              <a:rPr lang="en-US" b="1" dirty="0"/>
              <a:t>Precautionary Landings</a:t>
            </a:r>
            <a:r>
              <a:rPr lang="en-US" dirty="0"/>
              <a:t>, followed by </a:t>
            </a:r>
            <a:r>
              <a:rPr lang="en-US" b="1" dirty="0"/>
              <a:t>Aborted Takeoffs.</a:t>
            </a:r>
          </a:p>
          <a:p>
            <a:pPr marL="285750" indent="-228600" algn="just">
              <a:lnSpc>
                <a:spcPct val="90000"/>
              </a:lnSpc>
              <a:spcAft>
                <a:spcPts val="600"/>
              </a:spcAft>
              <a:buFont typeface="Arial" panose="020B0604020202020204" pitchFamily="34" charset="0"/>
              <a:buChar char="•"/>
            </a:pPr>
            <a:endParaRPr lang="en-US" dirty="0"/>
          </a:p>
          <a:p>
            <a:pPr marL="285750" indent="-228600" algn="just">
              <a:lnSpc>
                <a:spcPct val="90000"/>
              </a:lnSpc>
              <a:spcAft>
                <a:spcPts val="600"/>
              </a:spcAft>
              <a:buFont typeface="Arial" panose="020B0604020202020204" pitchFamily="34" charset="0"/>
              <a:buChar char="•"/>
            </a:pPr>
            <a:r>
              <a:rPr lang="en-US" b="1" dirty="0"/>
              <a:t>Engine Shutdowns </a:t>
            </a:r>
            <a:r>
              <a:rPr lang="en-US" dirty="0"/>
              <a:t>are the </a:t>
            </a:r>
            <a:r>
              <a:rPr lang="en-US" b="1" dirty="0"/>
              <a:t>least common </a:t>
            </a:r>
            <a:r>
              <a:rPr lang="en-US" dirty="0"/>
              <a:t>but </a:t>
            </a:r>
            <a:r>
              <a:rPr lang="en-US" b="1" dirty="0"/>
              <a:t>still significant</a:t>
            </a:r>
            <a:r>
              <a:rPr lang="en-US" dirty="0"/>
              <a:t>.</a:t>
            </a:r>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F182F94-DD46-3F72-5087-878B68E2B8C6}"/>
              </a:ext>
            </a:extLst>
          </p:cNvPr>
          <p:cNvPicPr>
            <a:picLocks noGrp="1" noChangeAspect="1"/>
          </p:cNvPicPr>
          <p:nvPr>
            <p:ph idx="1"/>
          </p:nvPr>
        </p:nvPicPr>
        <p:blipFill>
          <a:blip r:embed="rId2"/>
          <a:stretch>
            <a:fillRect/>
          </a:stretch>
        </p:blipFill>
        <p:spPr>
          <a:xfrm>
            <a:off x="5987738" y="1539739"/>
            <a:ext cx="5628018" cy="3545651"/>
          </a:xfrm>
          <a:prstGeom prst="rect">
            <a:avLst/>
          </a:prstGeom>
        </p:spPr>
      </p:pic>
    </p:spTree>
    <p:extLst>
      <p:ext uri="{BB962C8B-B14F-4D97-AF65-F5344CB8AC3E}">
        <p14:creationId xmlns:p14="http://schemas.microsoft.com/office/powerpoint/2010/main" val="32683503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B6763E-D5F7-5086-07A4-E79CE21B1F60}"/>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600" b="1" kern="1200">
                <a:solidFill>
                  <a:schemeClr val="tx1"/>
                </a:solidFill>
                <a:latin typeface="+mj-lt"/>
                <a:ea typeface="+mj-ea"/>
                <a:cs typeface="+mj-cs"/>
              </a:rPr>
              <a:t>Effect of Bird Strikes (Damage) on Aircraft</a:t>
            </a:r>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9B60F70-34C1-D8B8-0782-9C2F9D275072}"/>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marL="285750" indent="-228600" algn="just">
              <a:lnSpc>
                <a:spcPct val="90000"/>
              </a:lnSpc>
              <a:spcAft>
                <a:spcPts val="600"/>
              </a:spcAft>
              <a:buFont typeface="Arial" panose="020B0604020202020204" pitchFamily="34" charset="0"/>
              <a:buChar char="•"/>
            </a:pPr>
            <a:r>
              <a:rPr lang="en-US" dirty="0"/>
              <a:t> Most Bird Strikes caused </a:t>
            </a:r>
            <a:r>
              <a:rPr lang="en-US" b="1" dirty="0"/>
              <a:t>No damage</a:t>
            </a:r>
            <a:r>
              <a:rPr lang="en-US" dirty="0"/>
              <a:t>.</a:t>
            </a:r>
          </a:p>
          <a:p>
            <a:pPr marL="285750" indent="-228600" algn="just">
              <a:lnSpc>
                <a:spcPct val="90000"/>
              </a:lnSpc>
              <a:spcAft>
                <a:spcPts val="600"/>
              </a:spcAft>
              <a:buFont typeface="Arial" panose="020B0604020202020204" pitchFamily="34" charset="0"/>
              <a:buChar char="•"/>
            </a:pPr>
            <a:endParaRPr lang="en-US" dirty="0"/>
          </a:p>
          <a:p>
            <a:pPr marL="285750" indent="-228600" algn="just">
              <a:lnSpc>
                <a:spcPct val="90000"/>
              </a:lnSpc>
              <a:spcAft>
                <a:spcPts val="600"/>
              </a:spcAft>
              <a:buFont typeface="Arial" panose="020B0604020202020204" pitchFamily="34" charset="0"/>
              <a:buChar char="•"/>
            </a:pPr>
            <a:r>
              <a:rPr lang="en-US" b="1" dirty="0"/>
              <a:t>Caused damage </a:t>
            </a:r>
            <a:r>
              <a:rPr lang="en-US" dirty="0"/>
              <a:t>is </a:t>
            </a:r>
            <a:r>
              <a:rPr lang="en-US" b="1" dirty="0"/>
              <a:t>least but still significant </a:t>
            </a:r>
            <a:r>
              <a:rPr lang="en-US" dirty="0"/>
              <a:t>because of </a:t>
            </a:r>
            <a:r>
              <a:rPr lang="en-US" b="1" dirty="0"/>
              <a:t>Cost to Repair.</a:t>
            </a:r>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976D925-2EF3-23E2-F42A-C3439FF3C584}"/>
              </a:ext>
            </a:extLst>
          </p:cNvPr>
          <p:cNvPicPr>
            <a:picLocks noGrp="1" noChangeAspect="1"/>
          </p:cNvPicPr>
          <p:nvPr>
            <p:ph idx="1"/>
          </p:nvPr>
        </p:nvPicPr>
        <p:blipFill>
          <a:blip r:embed="rId2"/>
          <a:stretch>
            <a:fillRect/>
          </a:stretch>
        </p:blipFill>
        <p:spPr>
          <a:xfrm>
            <a:off x="5987738" y="1638230"/>
            <a:ext cx="5628018" cy="3348669"/>
          </a:xfrm>
          <a:prstGeom prst="rect">
            <a:avLst/>
          </a:prstGeom>
        </p:spPr>
      </p:pic>
    </p:spTree>
    <p:extLst>
      <p:ext uri="{BB962C8B-B14F-4D97-AF65-F5344CB8AC3E}">
        <p14:creationId xmlns:p14="http://schemas.microsoft.com/office/powerpoint/2010/main" val="3153522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299814-CAD7-78C7-31EA-38F85C1DE215}"/>
              </a:ext>
            </a:extLst>
          </p:cNvPr>
          <p:cNvSpPr>
            <a:spLocks noGrp="1"/>
          </p:cNvSpPr>
          <p:nvPr>
            <p:ph type="title"/>
          </p:nvPr>
        </p:nvSpPr>
        <p:spPr>
          <a:xfrm>
            <a:off x="841248" y="256032"/>
            <a:ext cx="10506456" cy="1014984"/>
          </a:xfrm>
        </p:spPr>
        <p:txBody>
          <a:bodyPr anchor="b">
            <a:normAutofit/>
          </a:bodyPr>
          <a:lstStyle/>
          <a:p>
            <a:r>
              <a:rPr lang="en-IN" b="1"/>
              <a:t>Project Objective</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0D4D27AC-5BAF-FBCB-04F7-395E50C0E5E1}"/>
              </a:ext>
            </a:extLst>
          </p:cNvPr>
          <p:cNvGraphicFramePr>
            <a:graphicFrameLocks noGrp="1"/>
          </p:cNvGraphicFramePr>
          <p:nvPr>
            <p:ph idx="1"/>
            <p:extLst>
              <p:ext uri="{D42A27DB-BD31-4B8C-83A1-F6EECF244321}">
                <p14:modId xmlns:p14="http://schemas.microsoft.com/office/powerpoint/2010/main" val="2653649934"/>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09394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833468-3C3C-0F73-9DBF-932BF08BC4C5}"/>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100" b="1" kern="1200">
                <a:solidFill>
                  <a:schemeClr val="tx1"/>
                </a:solidFill>
                <a:latin typeface="+mj-lt"/>
                <a:ea typeface="+mj-ea"/>
                <a:cs typeface="+mj-cs"/>
              </a:rPr>
              <a:t>Total Feet Above Ground by Wildlife Size</a:t>
            </a:r>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818507F-0231-AA5F-996A-9BC61CC59FD1}"/>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marL="342900" indent="-228600" algn="just">
              <a:lnSpc>
                <a:spcPct val="90000"/>
              </a:lnSpc>
              <a:spcAft>
                <a:spcPts val="600"/>
              </a:spcAft>
              <a:buFont typeface="Arial" panose="020B0604020202020204" pitchFamily="34" charset="0"/>
              <a:buChar char="•"/>
            </a:pPr>
            <a:r>
              <a:rPr lang="en-US" b="1" dirty="0"/>
              <a:t>Small Birds: </a:t>
            </a:r>
            <a:r>
              <a:rPr lang="en-US" dirty="0"/>
              <a:t>Most frequently involved in bird strikes at higher altitudes.</a:t>
            </a:r>
          </a:p>
          <a:p>
            <a:pPr marL="342900" indent="-228600" algn="just">
              <a:lnSpc>
                <a:spcPct val="90000"/>
              </a:lnSpc>
              <a:spcAft>
                <a:spcPts val="600"/>
              </a:spcAft>
              <a:buFont typeface="Arial" panose="020B0604020202020204" pitchFamily="34" charset="0"/>
              <a:buChar char="•"/>
            </a:pPr>
            <a:r>
              <a:rPr lang="en-US" b="1" dirty="0"/>
              <a:t>Medium Birds: </a:t>
            </a:r>
            <a:r>
              <a:rPr lang="en-US" dirty="0"/>
              <a:t>Also significantly involved in bird strikes, but less than small birds.</a:t>
            </a:r>
          </a:p>
          <a:p>
            <a:pPr marL="342900" indent="-228600" algn="just">
              <a:lnSpc>
                <a:spcPct val="90000"/>
              </a:lnSpc>
              <a:spcAft>
                <a:spcPts val="600"/>
              </a:spcAft>
              <a:buFont typeface="Arial" panose="020B0604020202020204" pitchFamily="34" charset="0"/>
              <a:buChar char="•"/>
            </a:pPr>
            <a:r>
              <a:rPr lang="en-US" b="1" dirty="0"/>
              <a:t>Large Birds: </a:t>
            </a:r>
            <a:r>
              <a:rPr lang="en-US" dirty="0"/>
              <a:t>Least frequently involved in bird strikes at higher altitudes.</a:t>
            </a:r>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2C17136-2FCD-C710-FC4D-1E98D1A1F973}"/>
              </a:ext>
            </a:extLst>
          </p:cNvPr>
          <p:cNvPicPr>
            <a:picLocks noGrp="1" noChangeAspect="1"/>
          </p:cNvPicPr>
          <p:nvPr>
            <p:ph idx="1"/>
          </p:nvPr>
        </p:nvPicPr>
        <p:blipFill>
          <a:blip r:embed="rId2"/>
          <a:stretch>
            <a:fillRect/>
          </a:stretch>
        </p:blipFill>
        <p:spPr>
          <a:xfrm>
            <a:off x="5987738" y="1448284"/>
            <a:ext cx="5628018" cy="3728561"/>
          </a:xfrm>
          <a:prstGeom prst="rect">
            <a:avLst/>
          </a:prstGeom>
        </p:spPr>
      </p:pic>
    </p:spTree>
    <p:extLst>
      <p:ext uri="{BB962C8B-B14F-4D97-AF65-F5344CB8AC3E}">
        <p14:creationId xmlns:p14="http://schemas.microsoft.com/office/powerpoint/2010/main" val="2660721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426306-9C24-4409-7055-49B273403062}"/>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300" b="1" kern="1200">
                <a:solidFill>
                  <a:schemeClr val="tx1"/>
                </a:solidFill>
                <a:latin typeface="+mj-lt"/>
                <a:ea typeface="+mj-ea"/>
                <a:cs typeface="+mj-cs"/>
              </a:rPr>
              <a:t>Were Pilots Informed about Bird Strikes?</a:t>
            </a:r>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9FBDF99-9A9E-993F-39B3-1546499C2B10}"/>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marL="285750" indent="-228600" algn="just">
              <a:lnSpc>
                <a:spcPct val="90000"/>
              </a:lnSpc>
              <a:spcAft>
                <a:spcPts val="600"/>
              </a:spcAft>
              <a:buFont typeface="Arial" panose="020B0604020202020204" pitchFamily="34" charset="0"/>
              <a:buChar char="•"/>
            </a:pPr>
            <a:r>
              <a:rPr lang="en-US" b="1" dirty="0"/>
              <a:t> Most Pilots were not informed </a:t>
            </a:r>
            <a:r>
              <a:rPr lang="en-US" dirty="0"/>
              <a:t>about the Bird Strikes. This can lead to serious issues in the Aircraft.</a:t>
            </a:r>
          </a:p>
          <a:p>
            <a:pPr marL="285750" indent="-228600" algn="just">
              <a:lnSpc>
                <a:spcPct val="90000"/>
              </a:lnSpc>
              <a:spcAft>
                <a:spcPts val="600"/>
              </a:spcAft>
              <a:buFont typeface="Arial" panose="020B0604020202020204" pitchFamily="34" charset="0"/>
              <a:buChar char="•"/>
            </a:pPr>
            <a:endParaRPr lang="en-US" dirty="0"/>
          </a:p>
          <a:p>
            <a:pPr marL="285750" indent="-228600" algn="just">
              <a:lnSpc>
                <a:spcPct val="90000"/>
              </a:lnSpc>
              <a:spcAft>
                <a:spcPts val="600"/>
              </a:spcAft>
              <a:buFont typeface="Arial" panose="020B0604020202020204" pitchFamily="34" charset="0"/>
              <a:buChar char="•"/>
            </a:pPr>
            <a:r>
              <a:rPr lang="en-US" b="1" dirty="0"/>
              <a:t> Fewer pilots were informed</a:t>
            </a:r>
            <a:r>
              <a:rPr lang="en-US" dirty="0"/>
              <a:t> about the Bird Strikes.</a:t>
            </a:r>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6CDDBDA-199A-AAF6-04A6-86EFC731BFF0}"/>
              </a:ext>
            </a:extLst>
          </p:cNvPr>
          <p:cNvPicPr>
            <a:picLocks noGrp="1" noChangeAspect="1"/>
          </p:cNvPicPr>
          <p:nvPr>
            <p:ph idx="1"/>
          </p:nvPr>
        </p:nvPicPr>
        <p:blipFill>
          <a:blip r:embed="rId2"/>
          <a:stretch>
            <a:fillRect/>
          </a:stretch>
        </p:blipFill>
        <p:spPr>
          <a:xfrm>
            <a:off x="5987738" y="1574915"/>
            <a:ext cx="5628018" cy="3475300"/>
          </a:xfrm>
          <a:prstGeom prst="rect">
            <a:avLst/>
          </a:prstGeom>
        </p:spPr>
      </p:pic>
    </p:spTree>
    <p:extLst>
      <p:ext uri="{BB962C8B-B14F-4D97-AF65-F5344CB8AC3E}">
        <p14:creationId xmlns:p14="http://schemas.microsoft.com/office/powerpoint/2010/main" val="20520644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11DC2-C5B0-73E6-D78D-EC8CA7FEEA98}"/>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300" b="1" kern="1200">
                <a:solidFill>
                  <a:schemeClr val="tx1"/>
                </a:solidFill>
                <a:latin typeface="+mj-lt"/>
                <a:ea typeface="+mj-ea"/>
                <a:cs typeface="+mj-cs"/>
              </a:rPr>
              <a:t>Impact of Bird Strikes with Pilot Warning</a:t>
            </a:r>
            <a:endParaRPr lang="en-US" sz="3300" kern="120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B1958FD-CABA-BEC3-AED6-A4A3CCFA7A7D}"/>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marL="342900" indent="-228600" algn="just">
              <a:lnSpc>
                <a:spcPct val="90000"/>
              </a:lnSpc>
              <a:spcAft>
                <a:spcPts val="600"/>
              </a:spcAft>
              <a:buFont typeface="Arial" panose="020B0604020202020204" pitchFamily="34" charset="0"/>
              <a:buChar char="•"/>
            </a:pPr>
            <a:r>
              <a:rPr lang="en-US" b="1" dirty="0"/>
              <a:t>Pilot Informed: </a:t>
            </a:r>
            <a:r>
              <a:rPr lang="en-US" dirty="0"/>
              <a:t>When pilots are </a:t>
            </a:r>
            <a:r>
              <a:rPr lang="en-US" b="1" dirty="0"/>
              <a:t>informed</a:t>
            </a:r>
            <a:r>
              <a:rPr lang="en-US" dirty="0"/>
              <a:t> about birds or wildlife, there are </a:t>
            </a:r>
            <a:r>
              <a:rPr lang="en-US" b="1" dirty="0"/>
              <a:t>fewer severe impacts like engine shutdowns</a:t>
            </a:r>
            <a:r>
              <a:rPr lang="en-US" dirty="0"/>
              <a:t> and </a:t>
            </a:r>
            <a:r>
              <a:rPr lang="en-US" b="1" dirty="0"/>
              <a:t>aborted take-offs</a:t>
            </a:r>
            <a:r>
              <a:rPr lang="en-US" dirty="0"/>
              <a:t>.</a:t>
            </a:r>
          </a:p>
          <a:p>
            <a:pPr marL="342900" indent="-228600" algn="just">
              <a:lnSpc>
                <a:spcPct val="90000"/>
              </a:lnSpc>
              <a:spcAft>
                <a:spcPts val="600"/>
              </a:spcAft>
              <a:buFont typeface="Arial" panose="020B0604020202020204" pitchFamily="34" charset="0"/>
              <a:buChar char="•"/>
            </a:pPr>
            <a:r>
              <a:rPr lang="en-US" b="1" dirty="0"/>
              <a:t>Pilot Not Informed: </a:t>
            </a:r>
            <a:r>
              <a:rPr lang="en-US" dirty="0"/>
              <a:t>When pilots are </a:t>
            </a:r>
            <a:r>
              <a:rPr lang="en-US" b="1" dirty="0"/>
              <a:t>not informed</a:t>
            </a:r>
            <a:r>
              <a:rPr lang="en-US" dirty="0"/>
              <a:t>, there are </a:t>
            </a:r>
            <a:r>
              <a:rPr lang="en-US" b="1" dirty="0"/>
              <a:t>more precautionary landings</a:t>
            </a:r>
            <a:r>
              <a:rPr lang="en-US" dirty="0"/>
              <a:t> and </a:t>
            </a:r>
            <a:r>
              <a:rPr lang="en-US" b="1" dirty="0"/>
              <a:t>other impacts</a:t>
            </a:r>
            <a:r>
              <a:rPr lang="en-US" dirty="0"/>
              <a:t>.</a:t>
            </a:r>
          </a:p>
          <a:p>
            <a:pPr marL="342900" indent="-228600" algn="just">
              <a:lnSpc>
                <a:spcPct val="90000"/>
              </a:lnSpc>
              <a:spcAft>
                <a:spcPts val="600"/>
              </a:spcAft>
              <a:buFont typeface="Arial" panose="020B0604020202020204" pitchFamily="34" charset="0"/>
              <a:buChar char="•"/>
            </a:pPr>
            <a:r>
              <a:rPr lang="en-US" b="1" dirty="0"/>
              <a:t>Overall Trend: Prior warning to pilots reduces bird strike severity</a:t>
            </a:r>
            <a:r>
              <a:rPr lang="en-US" dirty="0"/>
              <a:t>, </a:t>
            </a:r>
            <a:r>
              <a:rPr lang="en-US" b="1" dirty="0"/>
              <a:t>highlighting</a:t>
            </a:r>
            <a:r>
              <a:rPr lang="en-US" dirty="0"/>
              <a:t> the </a:t>
            </a:r>
            <a:r>
              <a:rPr lang="en-US" b="1" dirty="0"/>
              <a:t>need for effective communication </a:t>
            </a:r>
            <a:r>
              <a:rPr lang="en-US" dirty="0"/>
              <a:t>and </a:t>
            </a:r>
            <a:r>
              <a:rPr lang="en-US" b="1" dirty="0"/>
              <a:t>early alerts.</a:t>
            </a:r>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bird strike relation&#10;&#10;Description automatically generated with medium confidence">
            <a:extLst>
              <a:ext uri="{FF2B5EF4-FFF2-40B4-BE49-F238E27FC236}">
                <a16:creationId xmlns:a16="http://schemas.microsoft.com/office/drawing/2014/main" id="{71B74379-32F0-C1DE-FAF4-E620704B29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7738" y="1757825"/>
            <a:ext cx="5628018" cy="3109480"/>
          </a:xfrm>
          <a:prstGeom prst="rect">
            <a:avLst/>
          </a:prstGeom>
        </p:spPr>
      </p:pic>
    </p:spTree>
    <p:extLst>
      <p:ext uri="{BB962C8B-B14F-4D97-AF65-F5344CB8AC3E}">
        <p14:creationId xmlns:p14="http://schemas.microsoft.com/office/powerpoint/2010/main" val="1608534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EABD5-D9C6-1E19-1CF1-B015A9ACE097}"/>
              </a:ext>
            </a:extLst>
          </p:cNvPr>
          <p:cNvSpPr>
            <a:spLocks noGrp="1"/>
          </p:cNvSpPr>
          <p:nvPr>
            <p:ph type="title"/>
          </p:nvPr>
        </p:nvSpPr>
        <p:spPr>
          <a:xfrm>
            <a:off x="838200" y="237305"/>
            <a:ext cx="10515600" cy="1325563"/>
          </a:xfrm>
        </p:spPr>
        <p:txBody>
          <a:bodyPr/>
          <a:lstStyle/>
          <a:p>
            <a:pPr algn="ctr"/>
            <a:r>
              <a:rPr lang="en-IN" sz="4800" b="1" dirty="0">
                <a:solidFill>
                  <a:srgbClr val="0F9ED5"/>
                </a:solidFill>
              </a:rPr>
              <a:t>Key Findings</a:t>
            </a:r>
          </a:p>
        </p:txBody>
      </p:sp>
      <p:sp>
        <p:nvSpPr>
          <p:cNvPr id="3" name="Content Placeholder 2">
            <a:extLst>
              <a:ext uri="{FF2B5EF4-FFF2-40B4-BE49-F238E27FC236}">
                <a16:creationId xmlns:a16="http://schemas.microsoft.com/office/drawing/2014/main" id="{4416CDC7-900B-9E38-4FDA-9306707378B2}"/>
              </a:ext>
            </a:extLst>
          </p:cNvPr>
          <p:cNvSpPr>
            <a:spLocks noGrp="1"/>
          </p:cNvSpPr>
          <p:nvPr>
            <p:ph idx="1"/>
          </p:nvPr>
        </p:nvSpPr>
        <p:spPr/>
        <p:txBody>
          <a:bodyPr/>
          <a:lstStyle/>
          <a:p>
            <a:pPr marL="0" indent="0" algn="just">
              <a:buNone/>
            </a:pPr>
            <a:r>
              <a:rPr lang="en-US" sz="3200" b="1" dirty="0"/>
              <a:t>Frequency and Timing of Bird Strikes:</a:t>
            </a:r>
          </a:p>
          <a:p>
            <a:pPr marL="0" indent="0" algn="just">
              <a:buNone/>
            </a:pPr>
            <a:endParaRPr lang="en-US" b="1" dirty="0"/>
          </a:p>
          <a:p>
            <a:pPr lvl="1" algn="just"/>
            <a:r>
              <a:rPr lang="en-US" dirty="0"/>
              <a:t>Bird strikes are most frequent during takeoff, initial climb, approach, and landing phases due to the lower altitude.</a:t>
            </a:r>
          </a:p>
          <a:p>
            <a:pPr lvl="1" algn="just"/>
            <a:endParaRPr lang="en-US" dirty="0"/>
          </a:p>
          <a:p>
            <a:pPr marL="457200" lvl="1" indent="0" algn="just">
              <a:buNone/>
            </a:pPr>
            <a:endParaRPr lang="en-US" dirty="0"/>
          </a:p>
          <a:p>
            <a:pPr lvl="1" algn="just"/>
            <a:r>
              <a:rPr lang="en-US" dirty="0"/>
              <a:t>Majority of strikes occur below 1,000 feet, highlighting the increased risk during these flight phases.</a:t>
            </a:r>
          </a:p>
        </p:txBody>
      </p:sp>
    </p:spTree>
    <p:extLst>
      <p:ext uri="{BB962C8B-B14F-4D97-AF65-F5344CB8AC3E}">
        <p14:creationId xmlns:p14="http://schemas.microsoft.com/office/powerpoint/2010/main" val="3853323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EABD5-D9C6-1E19-1CF1-B015A9ACE097}"/>
              </a:ext>
            </a:extLst>
          </p:cNvPr>
          <p:cNvSpPr>
            <a:spLocks noGrp="1"/>
          </p:cNvSpPr>
          <p:nvPr>
            <p:ph type="title"/>
          </p:nvPr>
        </p:nvSpPr>
        <p:spPr>
          <a:xfrm>
            <a:off x="838200" y="237305"/>
            <a:ext cx="10515600" cy="1325563"/>
          </a:xfrm>
        </p:spPr>
        <p:txBody>
          <a:bodyPr/>
          <a:lstStyle/>
          <a:p>
            <a:pPr algn="ctr"/>
            <a:r>
              <a:rPr lang="en-IN" sz="4800" b="1" dirty="0">
                <a:solidFill>
                  <a:srgbClr val="0F9ED5"/>
                </a:solidFill>
              </a:rPr>
              <a:t>Key Findings</a:t>
            </a:r>
          </a:p>
        </p:txBody>
      </p:sp>
      <p:sp>
        <p:nvSpPr>
          <p:cNvPr id="3" name="Content Placeholder 2">
            <a:extLst>
              <a:ext uri="{FF2B5EF4-FFF2-40B4-BE49-F238E27FC236}">
                <a16:creationId xmlns:a16="http://schemas.microsoft.com/office/drawing/2014/main" id="{4416CDC7-900B-9E38-4FDA-9306707378B2}"/>
              </a:ext>
            </a:extLst>
          </p:cNvPr>
          <p:cNvSpPr>
            <a:spLocks noGrp="1"/>
          </p:cNvSpPr>
          <p:nvPr>
            <p:ph idx="1"/>
          </p:nvPr>
        </p:nvSpPr>
        <p:spPr/>
        <p:txBody>
          <a:bodyPr/>
          <a:lstStyle/>
          <a:p>
            <a:pPr marL="0" indent="0" algn="just">
              <a:buNone/>
            </a:pPr>
            <a:r>
              <a:rPr lang="en-IN" sz="3200" b="1" dirty="0"/>
              <a:t>Impact on Aircraft</a:t>
            </a:r>
            <a:r>
              <a:rPr lang="en-US" sz="3200" b="1" dirty="0"/>
              <a:t>:</a:t>
            </a:r>
          </a:p>
          <a:p>
            <a:pPr marL="0" indent="0" algn="just">
              <a:buNone/>
            </a:pPr>
            <a:endParaRPr lang="en-US" dirty="0"/>
          </a:p>
          <a:p>
            <a:pPr lvl="1" algn="just"/>
            <a:r>
              <a:rPr lang="en-US" dirty="0"/>
              <a:t>Many bird strikes lead to significant aircraft damage, including engine shutdowns and precautionary landings..</a:t>
            </a:r>
          </a:p>
          <a:p>
            <a:pPr lvl="1" algn="just"/>
            <a:endParaRPr lang="en-US" dirty="0"/>
          </a:p>
          <a:p>
            <a:pPr lvl="1" algn="just"/>
            <a:endParaRPr lang="en-US" dirty="0"/>
          </a:p>
          <a:p>
            <a:pPr lvl="1" algn="just"/>
            <a:r>
              <a:rPr lang="en-US" dirty="0"/>
              <a:t>Both small and large aircraft are affected, with jet engines being particularly vulnerable.</a:t>
            </a:r>
          </a:p>
        </p:txBody>
      </p:sp>
    </p:spTree>
    <p:extLst>
      <p:ext uri="{BB962C8B-B14F-4D97-AF65-F5344CB8AC3E}">
        <p14:creationId xmlns:p14="http://schemas.microsoft.com/office/powerpoint/2010/main" val="39018858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EABD5-D9C6-1E19-1CF1-B015A9ACE097}"/>
              </a:ext>
            </a:extLst>
          </p:cNvPr>
          <p:cNvSpPr>
            <a:spLocks noGrp="1"/>
          </p:cNvSpPr>
          <p:nvPr>
            <p:ph type="title"/>
          </p:nvPr>
        </p:nvSpPr>
        <p:spPr>
          <a:xfrm>
            <a:off x="838200" y="237305"/>
            <a:ext cx="10515600" cy="1325563"/>
          </a:xfrm>
        </p:spPr>
        <p:txBody>
          <a:bodyPr/>
          <a:lstStyle/>
          <a:p>
            <a:pPr algn="ctr"/>
            <a:r>
              <a:rPr lang="en-IN" sz="4800" b="1" dirty="0">
                <a:solidFill>
                  <a:srgbClr val="0F9ED5"/>
                </a:solidFill>
              </a:rPr>
              <a:t>Key Findings</a:t>
            </a:r>
          </a:p>
        </p:txBody>
      </p:sp>
      <p:sp>
        <p:nvSpPr>
          <p:cNvPr id="3" name="Content Placeholder 2">
            <a:extLst>
              <a:ext uri="{FF2B5EF4-FFF2-40B4-BE49-F238E27FC236}">
                <a16:creationId xmlns:a16="http://schemas.microsoft.com/office/drawing/2014/main" id="{4416CDC7-900B-9E38-4FDA-9306707378B2}"/>
              </a:ext>
            </a:extLst>
          </p:cNvPr>
          <p:cNvSpPr>
            <a:spLocks noGrp="1"/>
          </p:cNvSpPr>
          <p:nvPr>
            <p:ph idx="1"/>
          </p:nvPr>
        </p:nvSpPr>
        <p:spPr/>
        <p:txBody>
          <a:bodyPr/>
          <a:lstStyle/>
          <a:p>
            <a:pPr marL="0" indent="0" algn="just">
              <a:buNone/>
            </a:pPr>
            <a:r>
              <a:rPr lang="en-IN" sz="3200" b="1" dirty="0"/>
              <a:t>Seasonal and Temporal Trends</a:t>
            </a:r>
            <a:r>
              <a:rPr lang="en-US" sz="3200" b="1" dirty="0"/>
              <a:t>:</a:t>
            </a:r>
          </a:p>
          <a:p>
            <a:pPr marL="0" indent="0" algn="just">
              <a:buNone/>
            </a:pPr>
            <a:endParaRPr lang="en-US" dirty="0"/>
          </a:p>
          <a:p>
            <a:pPr lvl="1" algn="just"/>
            <a:r>
              <a:rPr lang="en-US" dirty="0"/>
              <a:t>Bird strikes show seasonal patterns, with higher occurrences in certain months.</a:t>
            </a:r>
          </a:p>
          <a:p>
            <a:pPr lvl="1" algn="just"/>
            <a:endParaRPr lang="en-US" dirty="0"/>
          </a:p>
          <a:p>
            <a:pPr marL="457200" lvl="1" indent="0" algn="just">
              <a:buNone/>
            </a:pPr>
            <a:endParaRPr lang="en-US" dirty="0"/>
          </a:p>
          <a:p>
            <a:pPr lvl="1" algn="just"/>
            <a:r>
              <a:rPr lang="en-US" dirty="0"/>
              <a:t>Time of day also influences strike frequency, with more incidents occurring during daylight hours.</a:t>
            </a:r>
          </a:p>
        </p:txBody>
      </p:sp>
    </p:spTree>
    <p:extLst>
      <p:ext uri="{BB962C8B-B14F-4D97-AF65-F5344CB8AC3E}">
        <p14:creationId xmlns:p14="http://schemas.microsoft.com/office/powerpoint/2010/main" val="17758122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EABD5-D9C6-1E19-1CF1-B015A9ACE097}"/>
              </a:ext>
            </a:extLst>
          </p:cNvPr>
          <p:cNvSpPr>
            <a:spLocks noGrp="1"/>
          </p:cNvSpPr>
          <p:nvPr>
            <p:ph type="title"/>
          </p:nvPr>
        </p:nvSpPr>
        <p:spPr>
          <a:xfrm>
            <a:off x="838200" y="237305"/>
            <a:ext cx="10515600" cy="1325563"/>
          </a:xfrm>
        </p:spPr>
        <p:txBody>
          <a:bodyPr/>
          <a:lstStyle/>
          <a:p>
            <a:pPr algn="ctr"/>
            <a:r>
              <a:rPr lang="en-IN" sz="4800" b="1" dirty="0">
                <a:solidFill>
                  <a:srgbClr val="0F9ED5"/>
                </a:solidFill>
              </a:rPr>
              <a:t>Key Findings</a:t>
            </a:r>
          </a:p>
        </p:txBody>
      </p:sp>
      <p:sp>
        <p:nvSpPr>
          <p:cNvPr id="3" name="Content Placeholder 2">
            <a:extLst>
              <a:ext uri="{FF2B5EF4-FFF2-40B4-BE49-F238E27FC236}">
                <a16:creationId xmlns:a16="http://schemas.microsoft.com/office/drawing/2014/main" id="{4416CDC7-900B-9E38-4FDA-9306707378B2}"/>
              </a:ext>
            </a:extLst>
          </p:cNvPr>
          <p:cNvSpPr>
            <a:spLocks noGrp="1"/>
          </p:cNvSpPr>
          <p:nvPr>
            <p:ph idx="1"/>
          </p:nvPr>
        </p:nvSpPr>
        <p:spPr>
          <a:xfrm>
            <a:off x="838200" y="1786295"/>
            <a:ext cx="10515600" cy="4594839"/>
          </a:xfrm>
        </p:spPr>
        <p:txBody>
          <a:bodyPr/>
          <a:lstStyle/>
          <a:p>
            <a:pPr marL="0" indent="0" algn="just">
              <a:buNone/>
            </a:pPr>
            <a:r>
              <a:rPr lang="en-IN" sz="3200" b="1" dirty="0"/>
              <a:t>Geographical Distribution</a:t>
            </a:r>
            <a:r>
              <a:rPr lang="en-US" sz="3200" b="1" dirty="0"/>
              <a:t>:</a:t>
            </a:r>
          </a:p>
          <a:p>
            <a:pPr marL="0" indent="0" algn="just">
              <a:buNone/>
            </a:pPr>
            <a:endParaRPr lang="en-US" dirty="0"/>
          </a:p>
          <a:p>
            <a:pPr lvl="1" algn="just"/>
            <a:r>
              <a:rPr lang="en-US" dirty="0"/>
              <a:t>Certain airports and regions report higher numbers of bird strikes, indicating hotspots that may require targeted interventions.</a:t>
            </a:r>
          </a:p>
          <a:p>
            <a:pPr marL="457200" lvl="1" indent="0" algn="just">
              <a:buNone/>
            </a:pPr>
            <a:endParaRPr lang="en-US" dirty="0"/>
          </a:p>
          <a:p>
            <a:pPr marL="0" lvl="1" indent="0" algn="just">
              <a:spcBef>
                <a:spcPts val="1000"/>
              </a:spcBef>
              <a:buNone/>
            </a:pPr>
            <a:r>
              <a:rPr lang="en-US" sz="3200" b="1" dirty="0"/>
              <a:t>Effect of Wildlife Size and Species:</a:t>
            </a:r>
          </a:p>
          <a:p>
            <a:pPr marL="800100" lvl="2" indent="-342900" algn="just">
              <a:spcBef>
                <a:spcPts val="1000"/>
              </a:spcBef>
            </a:pPr>
            <a:r>
              <a:rPr lang="en-US" sz="2400" dirty="0"/>
              <a:t>Larger birds tend to cause more damage compared to smaller birds.</a:t>
            </a:r>
          </a:p>
          <a:p>
            <a:pPr marL="800100" lvl="2" indent="-342900" algn="just">
              <a:spcBef>
                <a:spcPts val="1000"/>
              </a:spcBef>
            </a:pPr>
            <a:endParaRPr lang="en-US" sz="2400" dirty="0"/>
          </a:p>
          <a:p>
            <a:pPr marL="800100" lvl="2" indent="-342900" algn="just">
              <a:spcBef>
                <a:spcPts val="1000"/>
              </a:spcBef>
            </a:pPr>
            <a:r>
              <a:rPr lang="en-US" sz="2400" dirty="0"/>
              <a:t>Specific species are more frequently involved in strikes, suggesting a need for species-specific management strategies.</a:t>
            </a:r>
          </a:p>
        </p:txBody>
      </p:sp>
    </p:spTree>
    <p:extLst>
      <p:ext uri="{BB962C8B-B14F-4D97-AF65-F5344CB8AC3E}">
        <p14:creationId xmlns:p14="http://schemas.microsoft.com/office/powerpoint/2010/main" val="12077236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EABD5-D9C6-1E19-1CF1-B015A9ACE097}"/>
              </a:ext>
            </a:extLst>
          </p:cNvPr>
          <p:cNvSpPr>
            <a:spLocks noGrp="1"/>
          </p:cNvSpPr>
          <p:nvPr>
            <p:ph type="title"/>
          </p:nvPr>
        </p:nvSpPr>
        <p:spPr>
          <a:xfrm>
            <a:off x="838200" y="237305"/>
            <a:ext cx="10515600" cy="1325563"/>
          </a:xfrm>
        </p:spPr>
        <p:txBody>
          <a:bodyPr/>
          <a:lstStyle/>
          <a:p>
            <a:pPr algn="ctr"/>
            <a:r>
              <a:rPr lang="en-IN" sz="4800" b="1" dirty="0">
                <a:solidFill>
                  <a:srgbClr val="0F9ED5"/>
                </a:solidFill>
              </a:rPr>
              <a:t>Key Findings</a:t>
            </a:r>
          </a:p>
        </p:txBody>
      </p:sp>
      <p:sp>
        <p:nvSpPr>
          <p:cNvPr id="3" name="Content Placeholder 2">
            <a:extLst>
              <a:ext uri="{FF2B5EF4-FFF2-40B4-BE49-F238E27FC236}">
                <a16:creationId xmlns:a16="http://schemas.microsoft.com/office/drawing/2014/main" id="{4416CDC7-900B-9E38-4FDA-9306707378B2}"/>
              </a:ext>
            </a:extLst>
          </p:cNvPr>
          <p:cNvSpPr>
            <a:spLocks noGrp="1"/>
          </p:cNvSpPr>
          <p:nvPr>
            <p:ph idx="1"/>
          </p:nvPr>
        </p:nvSpPr>
        <p:spPr/>
        <p:txBody>
          <a:bodyPr/>
          <a:lstStyle/>
          <a:p>
            <a:pPr marL="0" indent="0" algn="just">
              <a:buNone/>
            </a:pPr>
            <a:r>
              <a:rPr lang="en-US" sz="3200" b="1" dirty="0"/>
              <a:t>Pilot Awareness and Warning Systems:</a:t>
            </a:r>
          </a:p>
          <a:p>
            <a:pPr marL="0" indent="0" algn="just">
              <a:buNone/>
            </a:pPr>
            <a:endParaRPr lang="en-US" dirty="0"/>
          </a:p>
          <a:p>
            <a:pPr lvl="1" algn="just"/>
            <a:r>
              <a:rPr lang="en-US" dirty="0"/>
              <a:t>A significant number of incidents occur without prior warning to pilots.</a:t>
            </a:r>
          </a:p>
          <a:p>
            <a:pPr lvl="1" algn="just"/>
            <a:endParaRPr lang="en-US" dirty="0"/>
          </a:p>
          <a:p>
            <a:pPr lvl="1" algn="just"/>
            <a:endParaRPr lang="en-US" dirty="0"/>
          </a:p>
          <a:p>
            <a:pPr lvl="1" algn="just"/>
            <a:r>
              <a:rPr lang="en-US" dirty="0"/>
              <a:t>Effective communication and warning systems are crucial in mitigating risks.</a:t>
            </a:r>
          </a:p>
        </p:txBody>
      </p:sp>
    </p:spTree>
    <p:extLst>
      <p:ext uri="{BB962C8B-B14F-4D97-AF65-F5344CB8AC3E}">
        <p14:creationId xmlns:p14="http://schemas.microsoft.com/office/powerpoint/2010/main" val="15782997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EABD5-D9C6-1E19-1CF1-B015A9ACE097}"/>
              </a:ext>
            </a:extLst>
          </p:cNvPr>
          <p:cNvSpPr>
            <a:spLocks noGrp="1"/>
          </p:cNvSpPr>
          <p:nvPr>
            <p:ph type="title"/>
          </p:nvPr>
        </p:nvSpPr>
        <p:spPr>
          <a:xfrm>
            <a:off x="838200" y="237305"/>
            <a:ext cx="10515600" cy="1325563"/>
          </a:xfrm>
        </p:spPr>
        <p:txBody>
          <a:bodyPr/>
          <a:lstStyle/>
          <a:p>
            <a:pPr algn="ctr"/>
            <a:r>
              <a:rPr lang="en-IN" sz="4800" b="1" dirty="0">
                <a:solidFill>
                  <a:srgbClr val="0F9ED5"/>
                </a:solidFill>
              </a:rPr>
              <a:t>Conclusion</a:t>
            </a:r>
          </a:p>
        </p:txBody>
      </p:sp>
      <p:sp>
        <p:nvSpPr>
          <p:cNvPr id="3" name="Content Placeholder 2">
            <a:extLst>
              <a:ext uri="{FF2B5EF4-FFF2-40B4-BE49-F238E27FC236}">
                <a16:creationId xmlns:a16="http://schemas.microsoft.com/office/drawing/2014/main" id="{4416CDC7-900B-9E38-4FDA-9306707378B2}"/>
              </a:ext>
            </a:extLst>
          </p:cNvPr>
          <p:cNvSpPr>
            <a:spLocks noGrp="1"/>
          </p:cNvSpPr>
          <p:nvPr>
            <p:ph idx="1"/>
          </p:nvPr>
        </p:nvSpPr>
        <p:spPr/>
        <p:txBody>
          <a:bodyPr>
            <a:normAutofit/>
          </a:bodyPr>
          <a:lstStyle/>
          <a:p>
            <a:pPr algn="just"/>
            <a:r>
              <a:rPr lang="en-US" dirty="0"/>
              <a:t>The analysis of bird strikes reveals that these incidents predominantly occur during the critical flight phases of takeoff, initial climb, approach, and landing, largely below 1,000 feet, making these phases particularly vulnerable.</a:t>
            </a:r>
          </a:p>
          <a:p>
            <a:pPr algn="just"/>
            <a:endParaRPr lang="en-US" dirty="0"/>
          </a:p>
          <a:p>
            <a:pPr algn="just"/>
            <a:r>
              <a:rPr lang="en-US" dirty="0"/>
              <a:t>Bird strikes often lead to significant aircraft damage, including engine shutdowns and precautionary landings, with both small and large aircraft, particularly those with jet engines, being highly susceptible.</a:t>
            </a:r>
          </a:p>
        </p:txBody>
      </p:sp>
    </p:spTree>
    <p:extLst>
      <p:ext uri="{BB962C8B-B14F-4D97-AF65-F5344CB8AC3E}">
        <p14:creationId xmlns:p14="http://schemas.microsoft.com/office/powerpoint/2010/main" val="41175019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EABD5-D9C6-1E19-1CF1-B015A9ACE097}"/>
              </a:ext>
            </a:extLst>
          </p:cNvPr>
          <p:cNvSpPr>
            <a:spLocks noGrp="1"/>
          </p:cNvSpPr>
          <p:nvPr>
            <p:ph type="title"/>
          </p:nvPr>
        </p:nvSpPr>
        <p:spPr>
          <a:xfrm>
            <a:off x="838200" y="237305"/>
            <a:ext cx="10515600" cy="1325563"/>
          </a:xfrm>
        </p:spPr>
        <p:txBody>
          <a:bodyPr/>
          <a:lstStyle/>
          <a:p>
            <a:pPr algn="ctr"/>
            <a:r>
              <a:rPr lang="en-IN" sz="4800" b="1" dirty="0">
                <a:solidFill>
                  <a:srgbClr val="0F9ED5"/>
                </a:solidFill>
              </a:rPr>
              <a:t>Conclusion</a:t>
            </a:r>
          </a:p>
        </p:txBody>
      </p:sp>
      <p:sp>
        <p:nvSpPr>
          <p:cNvPr id="3" name="Content Placeholder 2">
            <a:extLst>
              <a:ext uri="{FF2B5EF4-FFF2-40B4-BE49-F238E27FC236}">
                <a16:creationId xmlns:a16="http://schemas.microsoft.com/office/drawing/2014/main" id="{4416CDC7-900B-9E38-4FDA-9306707378B2}"/>
              </a:ext>
            </a:extLst>
          </p:cNvPr>
          <p:cNvSpPr>
            <a:spLocks noGrp="1"/>
          </p:cNvSpPr>
          <p:nvPr>
            <p:ph idx="1"/>
          </p:nvPr>
        </p:nvSpPr>
        <p:spPr/>
        <p:txBody>
          <a:bodyPr>
            <a:normAutofit lnSpcReduction="10000"/>
          </a:bodyPr>
          <a:lstStyle/>
          <a:p>
            <a:pPr algn="just"/>
            <a:r>
              <a:rPr lang="en-US" dirty="0"/>
              <a:t>The data shows distinct seasonal and daily patterns, with higher occurrences during certain months and daylight hours, indicating the need for heightened mitigation efforts during these times.</a:t>
            </a:r>
          </a:p>
          <a:p>
            <a:pPr algn="just"/>
            <a:endParaRPr lang="en-US" dirty="0"/>
          </a:p>
          <a:p>
            <a:pPr algn="just"/>
            <a:r>
              <a:rPr lang="en-US" dirty="0"/>
              <a:t>Geographically, specific airports and regions experience higher bird strike incidents, necessitating targeted interventions.</a:t>
            </a:r>
          </a:p>
          <a:p>
            <a:pPr algn="just"/>
            <a:endParaRPr lang="en-US" dirty="0"/>
          </a:p>
          <a:p>
            <a:pPr algn="just"/>
            <a:r>
              <a:rPr lang="en-US" dirty="0"/>
              <a:t>Larger birds and certain species cause more damage, underscoring the importance of species-specific management strategies. </a:t>
            </a:r>
            <a:endParaRPr lang="en-IN" dirty="0"/>
          </a:p>
        </p:txBody>
      </p:sp>
    </p:spTree>
    <p:extLst>
      <p:ext uri="{BB962C8B-B14F-4D97-AF65-F5344CB8AC3E}">
        <p14:creationId xmlns:p14="http://schemas.microsoft.com/office/powerpoint/2010/main" val="4060892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61535C-B2FA-485A-D182-A9B9B34BF972}"/>
              </a:ext>
            </a:extLst>
          </p:cNvPr>
          <p:cNvSpPr>
            <a:spLocks noGrp="1"/>
          </p:cNvSpPr>
          <p:nvPr>
            <p:ph type="title"/>
          </p:nvPr>
        </p:nvSpPr>
        <p:spPr>
          <a:xfrm>
            <a:off x="1188069" y="381935"/>
            <a:ext cx="9356106" cy="1200329"/>
          </a:xfrm>
        </p:spPr>
        <p:txBody>
          <a:bodyPr vert="horz" lIns="91440" tIns="45720" rIns="91440" bIns="45720" rtlCol="0" anchor="t">
            <a:normAutofit/>
          </a:bodyPr>
          <a:lstStyle/>
          <a:p>
            <a:r>
              <a:rPr lang="en-US" sz="8000" b="1" kern="1200">
                <a:solidFill>
                  <a:schemeClr val="tx1"/>
                </a:solidFill>
                <a:latin typeface="+mj-lt"/>
                <a:ea typeface="+mj-ea"/>
                <a:cs typeface="+mj-cs"/>
              </a:rPr>
              <a:t>Key Metrics</a:t>
            </a:r>
          </a:p>
        </p:txBody>
      </p:sp>
      <p:grpSp>
        <p:nvGrpSpPr>
          <p:cNvPr id="16" name="Group 15">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7"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1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21" name="Straight Connector 2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89D3B801-02CF-E133-847F-09CC023191C5}"/>
              </a:ext>
            </a:extLst>
          </p:cNvPr>
          <p:cNvSpPr/>
          <p:nvPr/>
        </p:nvSpPr>
        <p:spPr>
          <a:xfrm>
            <a:off x="1188062" y="2427914"/>
            <a:ext cx="2585515" cy="125247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859536">
              <a:spcAft>
                <a:spcPts val="600"/>
              </a:spcAft>
            </a:pPr>
            <a:r>
              <a:rPr lang="en-IN" sz="2256" kern="1200">
                <a:solidFill>
                  <a:srgbClr val="555555"/>
                </a:solidFill>
                <a:latin typeface="+mn-lt"/>
                <a:ea typeface="+mn-ea"/>
                <a:cs typeface="+mn-cs"/>
              </a:rPr>
              <a:t>Total Revenue:</a:t>
            </a:r>
          </a:p>
          <a:p>
            <a:pPr algn="ctr" defTabSz="859536">
              <a:spcAft>
                <a:spcPts val="600"/>
              </a:spcAft>
            </a:pPr>
            <a:r>
              <a:rPr lang="en-IN" sz="3384" b="1" kern="1200">
                <a:solidFill>
                  <a:srgbClr val="555555"/>
                </a:solidFill>
                <a:latin typeface="+mn-lt"/>
                <a:ea typeface="+mn-ea"/>
                <a:cs typeface="+mn-cs"/>
              </a:rPr>
              <a:t>$137.35 M</a:t>
            </a:r>
            <a:endParaRPr lang="en-IN" sz="3600" b="1"/>
          </a:p>
        </p:txBody>
      </p:sp>
      <p:sp>
        <p:nvSpPr>
          <p:cNvPr id="5" name="Rectangle: Rounded Corners 4">
            <a:extLst>
              <a:ext uri="{FF2B5EF4-FFF2-40B4-BE49-F238E27FC236}">
                <a16:creationId xmlns:a16="http://schemas.microsoft.com/office/drawing/2014/main" id="{CFD3EE2F-101C-D8F1-6E01-F6524803632D}"/>
              </a:ext>
            </a:extLst>
          </p:cNvPr>
          <p:cNvSpPr/>
          <p:nvPr/>
        </p:nvSpPr>
        <p:spPr>
          <a:xfrm>
            <a:off x="4478265" y="2425169"/>
            <a:ext cx="2585515" cy="125247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859536">
              <a:spcAft>
                <a:spcPts val="600"/>
              </a:spcAft>
            </a:pPr>
            <a:r>
              <a:rPr lang="en-IN" sz="2256" kern="1200">
                <a:solidFill>
                  <a:srgbClr val="555555"/>
                </a:solidFill>
                <a:latin typeface="+mn-lt"/>
                <a:ea typeface="+mn-ea"/>
                <a:cs typeface="+mn-cs"/>
              </a:rPr>
              <a:t>Total Profit:</a:t>
            </a:r>
          </a:p>
          <a:p>
            <a:pPr algn="ctr" defTabSz="859536">
              <a:spcAft>
                <a:spcPts val="600"/>
              </a:spcAft>
            </a:pPr>
            <a:r>
              <a:rPr lang="en-IN" sz="3384" b="1" kern="1200">
                <a:solidFill>
                  <a:srgbClr val="555555"/>
                </a:solidFill>
                <a:latin typeface="+mn-lt"/>
                <a:ea typeface="+mn-ea"/>
                <a:cs typeface="+mn-cs"/>
              </a:rPr>
              <a:t>$44.17 M</a:t>
            </a:r>
            <a:endParaRPr lang="en-IN" sz="3600" b="1"/>
          </a:p>
        </p:txBody>
      </p:sp>
      <p:sp>
        <p:nvSpPr>
          <p:cNvPr id="6" name="Rectangle: Rounded Corners 5">
            <a:extLst>
              <a:ext uri="{FF2B5EF4-FFF2-40B4-BE49-F238E27FC236}">
                <a16:creationId xmlns:a16="http://schemas.microsoft.com/office/drawing/2014/main" id="{D506E544-FF23-7418-052B-D67FF7AF5C08}"/>
              </a:ext>
            </a:extLst>
          </p:cNvPr>
          <p:cNvSpPr/>
          <p:nvPr/>
        </p:nvSpPr>
        <p:spPr>
          <a:xfrm>
            <a:off x="7958654" y="2425169"/>
            <a:ext cx="2585515" cy="125247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859536">
              <a:spcAft>
                <a:spcPts val="600"/>
              </a:spcAft>
            </a:pPr>
            <a:r>
              <a:rPr lang="en-IN" sz="2256" kern="1200">
                <a:solidFill>
                  <a:srgbClr val="555555"/>
                </a:solidFill>
                <a:latin typeface="+mn-lt"/>
                <a:ea typeface="+mn-ea"/>
                <a:cs typeface="+mn-cs"/>
              </a:rPr>
              <a:t>Unit Sold:</a:t>
            </a:r>
          </a:p>
          <a:p>
            <a:pPr algn="ctr" defTabSz="859536">
              <a:spcAft>
                <a:spcPts val="600"/>
              </a:spcAft>
            </a:pPr>
            <a:r>
              <a:rPr lang="en-IN" sz="3384" b="1" kern="1200">
                <a:solidFill>
                  <a:srgbClr val="555555"/>
                </a:solidFill>
                <a:latin typeface="+mn-lt"/>
                <a:ea typeface="+mn-ea"/>
                <a:cs typeface="+mn-cs"/>
              </a:rPr>
              <a:t>512871</a:t>
            </a:r>
            <a:endParaRPr lang="en-IN" sz="3600" b="1"/>
          </a:p>
        </p:txBody>
      </p:sp>
      <p:sp>
        <p:nvSpPr>
          <p:cNvPr id="8" name="Rectangle: Rounded Corners 7">
            <a:extLst>
              <a:ext uri="{FF2B5EF4-FFF2-40B4-BE49-F238E27FC236}">
                <a16:creationId xmlns:a16="http://schemas.microsoft.com/office/drawing/2014/main" id="{CA83CB6A-D9E7-16AD-FFE5-FF234061ED46}"/>
              </a:ext>
            </a:extLst>
          </p:cNvPr>
          <p:cNvSpPr/>
          <p:nvPr/>
        </p:nvSpPr>
        <p:spPr>
          <a:xfrm>
            <a:off x="2804834" y="4367803"/>
            <a:ext cx="2623353" cy="125247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859536">
              <a:spcAft>
                <a:spcPts val="600"/>
              </a:spcAft>
            </a:pPr>
            <a:r>
              <a:rPr lang="en-IN" sz="2256" kern="1200">
                <a:solidFill>
                  <a:srgbClr val="555555"/>
                </a:solidFill>
                <a:latin typeface="+mn-lt"/>
                <a:ea typeface="+mn-ea"/>
                <a:cs typeface="+mn-cs"/>
              </a:rPr>
              <a:t>Average Unit Price:</a:t>
            </a:r>
          </a:p>
          <a:p>
            <a:pPr algn="ctr" defTabSz="859536">
              <a:spcAft>
                <a:spcPts val="600"/>
              </a:spcAft>
            </a:pPr>
            <a:r>
              <a:rPr lang="en-IN" sz="3384" b="1" kern="1200">
                <a:solidFill>
                  <a:srgbClr val="555555"/>
                </a:solidFill>
                <a:latin typeface="+mn-lt"/>
                <a:ea typeface="+mn-ea"/>
                <a:cs typeface="+mn-cs"/>
              </a:rPr>
              <a:t>$276.76</a:t>
            </a:r>
            <a:endParaRPr lang="en-IN" sz="3600" b="1"/>
          </a:p>
        </p:txBody>
      </p:sp>
      <p:sp>
        <p:nvSpPr>
          <p:cNvPr id="9" name="Rectangle: Rounded Corners 8">
            <a:extLst>
              <a:ext uri="{FF2B5EF4-FFF2-40B4-BE49-F238E27FC236}">
                <a16:creationId xmlns:a16="http://schemas.microsoft.com/office/drawing/2014/main" id="{0B81F52C-9DC2-7916-6BD2-2A97CE5DD742}"/>
              </a:ext>
            </a:extLst>
          </p:cNvPr>
          <p:cNvSpPr/>
          <p:nvPr/>
        </p:nvSpPr>
        <p:spPr>
          <a:xfrm>
            <a:off x="6412720" y="4367803"/>
            <a:ext cx="2585515" cy="125247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859536">
              <a:spcAft>
                <a:spcPts val="600"/>
              </a:spcAft>
            </a:pPr>
            <a:r>
              <a:rPr lang="en-IN" sz="2256" kern="1200">
                <a:solidFill>
                  <a:srgbClr val="555555"/>
                </a:solidFill>
                <a:latin typeface="+mn-lt"/>
                <a:ea typeface="+mn-ea"/>
                <a:cs typeface="+mn-cs"/>
              </a:rPr>
              <a:t>Average Unit Cost:</a:t>
            </a:r>
          </a:p>
          <a:p>
            <a:pPr algn="ctr" defTabSz="859536">
              <a:spcAft>
                <a:spcPts val="600"/>
              </a:spcAft>
            </a:pPr>
            <a:r>
              <a:rPr lang="en-IN" sz="3384" b="1" kern="1200">
                <a:solidFill>
                  <a:srgbClr val="555555"/>
                </a:solidFill>
                <a:latin typeface="+mn-lt"/>
                <a:ea typeface="+mn-ea"/>
                <a:cs typeface="+mn-cs"/>
              </a:rPr>
              <a:t>$191.05</a:t>
            </a:r>
            <a:endParaRPr lang="en-IN" sz="3600" b="1"/>
          </a:p>
        </p:txBody>
      </p:sp>
    </p:spTree>
    <p:extLst>
      <p:ext uri="{BB962C8B-B14F-4D97-AF65-F5344CB8AC3E}">
        <p14:creationId xmlns:p14="http://schemas.microsoft.com/office/powerpoint/2010/main" val="1247619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EABD5-D9C6-1E19-1CF1-B015A9ACE097}"/>
              </a:ext>
            </a:extLst>
          </p:cNvPr>
          <p:cNvSpPr>
            <a:spLocks noGrp="1"/>
          </p:cNvSpPr>
          <p:nvPr>
            <p:ph type="title"/>
          </p:nvPr>
        </p:nvSpPr>
        <p:spPr>
          <a:xfrm>
            <a:off x="838200" y="237305"/>
            <a:ext cx="10515600" cy="1325563"/>
          </a:xfrm>
        </p:spPr>
        <p:txBody>
          <a:bodyPr/>
          <a:lstStyle/>
          <a:p>
            <a:pPr algn="ctr"/>
            <a:r>
              <a:rPr lang="en-IN" sz="4800" b="1" dirty="0">
                <a:solidFill>
                  <a:srgbClr val="0F9ED5"/>
                </a:solidFill>
              </a:rPr>
              <a:t>Conclusion</a:t>
            </a:r>
          </a:p>
        </p:txBody>
      </p:sp>
      <p:sp>
        <p:nvSpPr>
          <p:cNvPr id="3" name="Content Placeholder 2">
            <a:extLst>
              <a:ext uri="{FF2B5EF4-FFF2-40B4-BE49-F238E27FC236}">
                <a16:creationId xmlns:a16="http://schemas.microsoft.com/office/drawing/2014/main" id="{4416CDC7-900B-9E38-4FDA-9306707378B2}"/>
              </a:ext>
            </a:extLst>
          </p:cNvPr>
          <p:cNvSpPr>
            <a:spLocks noGrp="1"/>
          </p:cNvSpPr>
          <p:nvPr>
            <p:ph idx="1"/>
          </p:nvPr>
        </p:nvSpPr>
        <p:spPr/>
        <p:txBody>
          <a:bodyPr/>
          <a:lstStyle/>
          <a:p>
            <a:pPr algn="just"/>
            <a:r>
              <a:rPr lang="en-US" dirty="0"/>
              <a:t>Additionally, many strikes occur without prior warning to pilots, highlighting the critical need for improved communication and warning systems.</a:t>
            </a:r>
          </a:p>
          <a:p>
            <a:pPr algn="just"/>
            <a:endParaRPr lang="en-US" dirty="0"/>
          </a:p>
          <a:p>
            <a:pPr algn="just"/>
            <a:r>
              <a:rPr lang="en-US" dirty="0"/>
              <a:t>To effectively reduce the risk and impact of bird strikes, comprehensive wildlife management programs, advanced detection and monitoring systems, enhanced pilot training, aircraft design improvements, and robust communication systems are essential, ensuring greater overall flight safety.</a:t>
            </a:r>
            <a:endParaRPr lang="en-IN" dirty="0"/>
          </a:p>
        </p:txBody>
      </p:sp>
    </p:spTree>
    <p:extLst>
      <p:ext uri="{BB962C8B-B14F-4D97-AF65-F5344CB8AC3E}">
        <p14:creationId xmlns:p14="http://schemas.microsoft.com/office/powerpoint/2010/main" val="4293052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ight Triangle 5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94AE8F-A310-DF1D-0491-FA6A6C2CF71A}"/>
              </a:ext>
            </a:extLst>
          </p:cNvPr>
          <p:cNvSpPr>
            <a:spLocks noGrp="1"/>
          </p:cNvSpPr>
          <p:nvPr>
            <p:ph type="ctrTitle"/>
          </p:nvPr>
        </p:nvSpPr>
        <p:spPr>
          <a:xfrm>
            <a:off x="965200" y="1383528"/>
            <a:ext cx="5925989" cy="3167510"/>
          </a:xfrm>
        </p:spPr>
        <p:txBody>
          <a:bodyPr anchor="b">
            <a:normAutofit/>
          </a:bodyPr>
          <a:lstStyle/>
          <a:p>
            <a:pPr algn="r"/>
            <a:r>
              <a:rPr lang="en-IN" sz="6700"/>
              <a:t>AtliQ Hospitality Analysis Report</a:t>
            </a:r>
          </a:p>
        </p:txBody>
      </p:sp>
      <p:pic>
        <p:nvPicPr>
          <p:cNvPr id="17" name="Picture 16" descr="A logo of a letter a&#10;&#10;Description automatically generated">
            <a:extLst>
              <a:ext uri="{FF2B5EF4-FFF2-40B4-BE49-F238E27FC236}">
                <a16:creationId xmlns:a16="http://schemas.microsoft.com/office/drawing/2014/main" id="{039DCDA0-C55D-B66A-70A9-DCFA1D6E6F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2962" y="2220914"/>
            <a:ext cx="2621772" cy="2466535"/>
          </a:xfrm>
          <a:prstGeom prst="rect">
            <a:avLst/>
          </a:prstGeom>
        </p:spPr>
      </p:pic>
    </p:spTree>
    <p:extLst>
      <p:ext uri="{BB962C8B-B14F-4D97-AF65-F5344CB8AC3E}">
        <p14:creationId xmlns:p14="http://schemas.microsoft.com/office/powerpoint/2010/main" val="16827235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512987-B717-E5E0-7314-1F9EC594F985}"/>
              </a:ext>
            </a:extLst>
          </p:cNvPr>
          <p:cNvSpPr>
            <a:spLocks noGrp="1"/>
          </p:cNvSpPr>
          <p:nvPr>
            <p:ph type="title"/>
          </p:nvPr>
        </p:nvSpPr>
        <p:spPr>
          <a:xfrm>
            <a:off x="4572001" y="601744"/>
            <a:ext cx="6781800" cy="1338696"/>
          </a:xfrm>
        </p:spPr>
        <p:txBody>
          <a:bodyPr>
            <a:normAutofit/>
          </a:bodyPr>
          <a:lstStyle/>
          <a:p>
            <a:r>
              <a:rPr lang="en-IN" b="1"/>
              <a:t>Introduction</a:t>
            </a:r>
          </a:p>
        </p:txBody>
      </p:sp>
      <p:pic>
        <p:nvPicPr>
          <p:cNvPr id="5" name="Picture 4" descr="Graph on document with pen">
            <a:extLst>
              <a:ext uri="{FF2B5EF4-FFF2-40B4-BE49-F238E27FC236}">
                <a16:creationId xmlns:a16="http://schemas.microsoft.com/office/drawing/2014/main" id="{E20CF758-49A8-AAC4-97E0-6116F9489F84}"/>
              </a:ext>
            </a:extLst>
          </p:cNvPr>
          <p:cNvPicPr>
            <a:picLocks noChangeAspect="1"/>
          </p:cNvPicPr>
          <p:nvPr/>
        </p:nvPicPr>
        <p:blipFill>
          <a:blip r:embed="rId2"/>
          <a:srcRect l="38588" r="24866" b="-1"/>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1A1FA6FB-156A-CC44-A379-7AB4E515078C}"/>
              </a:ext>
            </a:extLst>
          </p:cNvPr>
          <p:cNvSpPr>
            <a:spLocks noGrp="1"/>
          </p:cNvSpPr>
          <p:nvPr>
            <p:ph idx="1"/>
          </p:nvPr>
        </p:nvSpPr>
        <p:spPr>
          <a:xfrm>
            <a:off x="4572001" y="2201958"/>
            <a:ext cx="6781800" cy="3900730"/>
          </a:xfrm>
        </p:spPr>
        <p:txBody>
          <a:bodyPr anchor="t">
            <a:normAutofit/>
          </a:bodyPr>
          <a:lstStyle/>
          <a:p>
            <a:r>
              <a:rPr lang="en-US" sz="2000"/>
              <a:t>Atliq Grands, a prominent player in the Indian hospitality industry for over 20 years, is facing challenges due to strategic moves by competitors and ineffective management decisions. </a:t>
            </a:r>
          </a:p>
          <a:p>
            <a:r>
              <a:rPr lang="en-US" sz="2000"/>
              <a:t>To regain market share and revenue in the luxury/business hotels category, the managing director has decided to incorporate Business and Data Intelligence. </a:t>
            </a:r>
          </a:p>
          <a:p>
            <a:r>
              <a:rPr lang="en-US" sz="2000"/>
              <a:t>Without an in-house data analytics team, they have hired a third-party service provider to analyze historical data and provide actionable insights. </a:t>
            </a:r>
          </a:p>
          <a:p>
            <a:r>
              <a:rPr lang="en-US" sz="2000"/>
              <a:t>The goal is to leverage data-driven strategies to enhance decision-making and improve overall performance.</a:t>
            </a:r>
            <a:endParaRPr lang="en-IN" sz="2000"/>
          </a:p>
        </p:txBody>
      </p:sp>
    </p:spTree>
    <p:extLst>
      <p:ext uri="{BB962C8B-B14F-4D97-AF65-F5344CB8AC3E}">
        <p14:creationId xmlns:p14="http://schemas.microsoft.com/office/powerpoint/2010/main" val="4282937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C3E8B8-A57A-E579-4821-F5D25DC1150C}"/>
              </a:ext>
            </a:extLst>
          </p:cNvPr>
          <p:cNvSpPr>
            <a:spLocks noGrp="1"/>
          </p:cNvSpPr>
          <p:nvPr>
            <p:ph type="title"/>
          </p:nvPr>
        </p:nvSpPr>
        <p:spPr>
          <a:xfrm>
            <a:off x="4572001" y="601744"/>
            <a:ext cx="6781800" cy="1338696"/>
          </a:xfrm>
        </p:spPr>
        <p:txBody>
          <a:bodyPr>
            <a:normAutofit/>
          </a:bodyPr>
          <a:lstStyle/>
          <a:p>
            <a:r>
              <a:rPr lang="en-IN" b="1"/>
              <a:t>Problem Statement</a:t>
            </a:r>
          </a:p>
        </p:txBody>
      </p:sp>
      <p:pic>
        <p:nvPicPr>
          <p:cNvPr id="5" name="Picture 4">
            <a:extLst>
              <a:ext uri="{FF2B5EF4-FFF2-40B4-BE49-F238E27FC236}">
                <a16:creationId xmlns:a16="http://schemas.microsoft.com/office/drawing/2014/main" id="{99080F0F-2045-17D6-34AC-E0692E47FD8F}"/>
              </a:ext>
            </a:extLst>
          </p:cNvPr>
          <p:cNvPicPr>
            <a:picLocks noChangeAspect="1"/>
          </p:cNvPicPr>
          <p:nvPr/>
        </p:nvPicPr>
        <p:blipFill>
          <a:blip r:embed="rId2"/>
          <a:srcRect l="28629" r="40574"/>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D9516F23-6C98-A228-09F3-33A5AA8E31CA}"/>
              </a:ext>
            </a:extLst>
          </p:cNvPr>
          <p:cNvSpPr>
            <a:spLocks noGrp="1"/>
          </p:cNvSpPr>
          <p:nvPr>
            <p:ph idx="1"/>
          </p:nvPr>
        </p:nvSpPr>
        <p:spPr>
          <a:xfrm>
            <a:off x="4572001" y="2201958"/>
            <a:ext cx="6781800" cy="3900730"/>
          </a:xfrm>
        </p:spPr>
        <p:txBody>
          <a:bodyPr anchor="t">
            <a:normAutofit/>
          </a:bodyPr>
          <a:lstStyle/>
          <a:p>
            <a:r>
              <a:rPr lang="en-US" sz="2000"/>
              <a:t>Atliq Grands, a chain of five-star hotels across India, is losing market share and revenue in the luxury/business hotels category due to strategic moves from competitors and ineffective decision-making in management. </a:t>
            </a:r>
          </a:p>
          <a:p>
            <a:r>
              <a:rPr lang="en-US" sz="2000"/>
              <a:t>To regain their market share and revenue, the managing director wants to incorporate “Business and Data Intelligence.” </a:t>
            </a:r>
          </a:p>
          <a:p>
            <a:r>
              <a:rPr lang="en-US" sz="2000"/>
              <a:t>However, they lack an in-house data analytics team and have decided to hire a third-party service provider to gain insights from their historical data.</a:t>
            </a:r>
            <a:endParaRPr lang="en-IN" sz="2000"/>
          </a:p>
        </p:txBody>
      </p:sp>
    </p:spTree>
    <p:extLst>
      <p:ext uri="{BB962C8B-B14F-4D97-AF65-F5344CB8AC3E}">
        <p14:creationId xmlns:p14="http://schemas.microsoft.com/office/powerpoint/2010/main" val="39883719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8523A9-74DD-446A-4395-70B812E5DAFA}"/>
              </a:ext>
            </a:extLst>
          </p:cNvPr>
          <p:cNvSpPr>
            <a:spLocks noGrp="1"/>
          </p:cNvSpPr>
          <p:nvPr>
            <p:ph type="title"/>
          </p:nvPr>
        </p:nvSpPr>
        <p:spPr>
          <a:xfrm>
            <a:off x="4553733" y="548464"/>
            <a:ext cx="6798541" cy="1675623"/>
          </a:xfrm>
        </p:spPr>
        <p:txBody>
          <a:bodyPr anchor="b">
            <a:normAutofit/>
          </a:bodyPr>
          <a:lstStyle/>
          <a:p>
            <a:r>
              <a:rPr lang="en-IN" sz="4000" b="1"/>
              <a:t>Objective</a:t>
            </a:r>
          </a:p>
        </p:txBody>
      </p:sp>
      <p:pic>
        <p:nvPicPr>
          <p:cNvPr id="5" name="Picture 4" descr="Graph on document with pen">
            <a:extLst>
              <a:ext uri="{FF2B5EF4-FFF2-40B4-BE49-F238E27FC236}">
                <a16:creationId xmlns:a16="http://schemas.microsoft.com/office/drawing/2014/main" id="{8C5DADAA-599F-5988-3E20-0BDB2743E1EF}"/>
              </a:ext>
            </a:extLst>
          </p:cNvPr>
          <p:cNvPicPr>
            <a:picLocks noChangeAspect="1"/>
          </p:cNvPicPr>
          <p:nvPr/>
        </p:nvPicPr>
        <p:blipFill>
          <a:blip r:embed="rId2"/>
          <a:srcRect l="36438" r="22716"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9E9F0B98-B8F9-B4B9-B8F4-74A3AD41D1A3}"/>
              </a:ext>
            </a:extLst>
          </p:cNvPr>
          <p:cNvSpPr>
            <a:spLocks noGrp="1"/>
          </p:cNvSpPr>
          <p:nvPr>
            <p:ph idx="1"/>
          </p:nvPr>
        </p:nvSpPr>
        <p:spPr>
          <a:xfrm>
            <a:off x="4553734" y="2409830"/>
            <a:ext cx="6798539" cy="3705217"/>
          </a:xfrm>
        </p:spPr>
        <p:txBody>
          <a:bodyPr>
            <a:normAutofit/>
          </a:bodyPr>
          <a:lstStyle/>
          <a:p>
            <a:r>
              <a:rPr lang="en-US" sz="2000" b="1"/>
              <a:t>Analyze Historical Data: </a:t>
            </a:r>
            <a:r>
              <a:rPr lang="en-US" sz="2000"/>
              <a:t>Utilize historical data to identify trends and patterns in revenue, occupancy rates, and customer ratings.</a:t>
            </a:r>
          </a:p>
          <a:p>
            <a:r>
              <a:rPr lang="en-US" sz="2000" b="1"/>
              <a:t>Strategic Insights: </a:t>
            </a:r>
            <a:r>
              <a:rPr lang="en-US" sz="2000"/>
              <a:t>Provide actionable insights to improve decision-making and strategic planning.</a:t>
            </a:r>
            <a:endParaRPr lang="en-IN" sz="2000"/>
          </a:p>
          <a:p>
            <a:r>
              <a:rPr lang="en-US" sz="2000" b="1"/>
              <a:t>Market Share Recovery: </a:t>
            </a:r>
            <a:r>
              <a:rPr lang="en-US" sz="2000"/>
              <a:t>Develop strategies to regain market share and enhance revenue in the luxury/business hotels category.</a:t>
            </a:r>
          </a:p>
          <a:p>
            <a:r>
              <a:rPr lang="en-US" sz="2000" b="1"/>
              <a:t>Performance Metrics: </a:t>
            </a:r>
            <a:r>
              <a:rPr lang="en-US" sz="2000"/>
              <a:t>Establish key performance indicators (KPIs) to monitor and evaluate the effectiveness of implemented strategies.</a:t>
            </a:r>
          </a:p>
        </p:txBody>
      </p:sp>
    </p:spTree>
    <p:extLst>
      <p:ext uri="{BB962C8B-B14F-4D97-AF65-F5344CB8AC3E}">
        <p14:creationId xmlns:p14="http://schemas.microsoft.com/office/powerpoint/2010/main" val="30763567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370C90-0F87-38E9-2906-B4271E5F13B2}"/>
              </a:ext>
            </a:extLst>
          </p:cNvPr>
          <p:cNvSpPr>
            <a:spLocks noGrp="1"/>
          </p:cNvSpPr>
          <p:nvPr>
            <p:ph type="title"/>
          </p:nvPr>
        </p:nvSpPr>
        <p:spPr>
          <a:xfrm>
            <a:off x="5297762" y="329184"/>
            <a:ext cx="6251110" cy="1783080"/>
          </a:xfrm>
        </p:spPr>
        <p:txBody>
          <a:bodyPr anchor="b">
            <a:normAutofit/>
          </a:bodyPr>
          <a:lstStyle/>
          <a:p>
            <a:r>
              <a:rPr lang="en-IN" sz="5400" b="1"/>
              <a:t>Details of Data</a:t>
            </a:r>
          </a:p>
        </p:txBody>
      </p:sp>
      <p:pic>
        <p:nvPicPr>
          <p:cNvPr id="5" name="Picture 4" descr="Magnifying glass showing decling performance">
            <a:extLst>
              <a:ext uri="{FF2B5EF4-FFF2-40B4-BE49-F238E27FC236}">
                <a16:creationId xmlns:a16="http://schemas.microsoft.com/office/drawing/2014/main" id="{CC5A649C-22F1-AD03-9829-4F80BF4370EF}"/>
              </a:ext>
            </a:extLst>
          </p:cNvPr>
          <p:cNvPicPr>
            <a:picLocks noChangeAspect="1"/>
          </p:cNvPicPr>
          <p:nvPr/>
        </p:nvPicPr>
        <p:blipFill>
          <a:blip r:embed="rId2"/>
          <a:srcRect l="12053" r="42616"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0BC534-C19E-4E07-92A7-37C38EE3F86D}"/>
              </a:ext>
            </a:extLst>
          </p:cNvPr>
          <p:cNvSpPr>
            <a:spLocks noGrp="1"/>
          </p:cNvSpPr>
          <p:nvPr>
            <p:ph idx="1"/>
          </p:nvPr>
        </p:nvSpPr>
        <p:spPr>
          <a:xfrm>
            <a:off x="5297762" y="2706624"/>
            <a:ext cx="6251110" cy="3483864"/>
          </a:xfrm>
        </p:spPr>
        <p:txBody>
          <a:bodyPr>
            <a:normAutofit/>
          </a:bodyPr>
          <a:lstStyle/>
          <a:p>
            <a:pPr>
              <a:buFont typeface="Wingdings" panose="05000000000000000000" pitchFamily="2" charset="2"/>
              <a:buChar char="Ø"/>
            </a:pPr>
            <a:endParaRPr lang="en-IN" sz="2200"/>
          </a:p>
          <a:p>
            <a:pPr>
              <a:buFont typeface="Wingdings" panose="05000000000000000000" pitchFamily="2" charset="2"/>
              <a:buChar char="Ø"/>
            </a:pPr>
            <a:r>
              <a:rPr lang="en-IN" sz="2200"/>
              <a:t>The Dataset includes 5 CSV files named as:</a:t>
            </a:r>
          </a:p>
          <a:p>
            <a:pPr marL="0" indent="0">
              <a:buNone/>
            </a:pPr>
            <a:endParaRPr lang="en-IN" sz="2200"/>
          </a:p>
          <a:p>
            <a:pPr marL="971550" lvl="1" indent="-514350">
              <a:buFont typeface="+mj-lt"/>
              <a:buAutoNum type="arabicPeriod"/>
            </a:pPr>
            <a:r>
              <a:rPr lang="en-IN" sz="2200"/>
              <a:t>dim_date.csv</a:t>
            </a:r>
          </a:p>
          <a:p>
            <a:pPr marL="971550" lvl="1" indent="-514350">
              <a:buFont typeface="+mj-lt"/>
              <a:buAutoNum type="arabicPeriod"/>
            </a:pPr>
            <a:r>
              <a:rPr lang="en-IN" sz="2200"/>
              <a:t>dim_hotels.csv</a:t>
            </a:r>
          </a:p>
          <a:p>
            <a:pPr marL="971550" lvl="1" indent="-514350">
              <a:buFont typeface="+mj-lt"/>
              <a:buAutoNum type="arabicPeriod"/>
            </a:pPr>
            <a:r>
              <a:rPr lang="en-IN" sz="2200"/>
              <a:t>dim_rooms.csv</a:t>
            </a:r>
          </a:p>
          <a:p>
            <a:pPr marL="971550" lvl="1" indent="-514350">
              <a:buFont typeface="+mj-lt"/>
              <a:buAutoNum type="arabicPeriod"/>
            </a:pPr>
            <a:r>
              <a:rPr lang="en-IN" sz="2200"/>
              <a:t>fact_aggregated_bookings.csv</a:t>
            </a:r>
          </a:p>
          <a:p>
            <a:pPr marL="971550" lvl="1" indent="-514350">
              <a:buFont typeface="+mj-lt"/>
              <a:buAutoNum type="arabicPeriod"/>
            </a:pPr>
            <a:r>
              <a:rPr lang="en-IN" sz="2200"/>
              <a:t>fact_bookings.csv</a:t>
            </a:r>
          </a:p>
        </p:txBody>
      </p:sp>
    </p:spTree>
    <p:extLst>
      <p:ext uri="{BB962C8B-B14F-4D97-AF65-F5344CB8AC3E}">
        <p14:creationId xmlns:p14="http://schemas.microsoft.com/office/powerpoint/2010/main" val="36065402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029080-7F1E-96F2-C0EC-D6902C88CAA2}"/>
              </a:ext>
            </a:extLst>
          </p:cNvPr>
          <p:cNvSpPr>
            <a:spLocks noGrp="1"/>
          </p:cNvSpPr>
          <p:nvPr>
            <p:ph type="title"/>
          </p:nvPr>
        </p:nvSpPr>
        <p:spPr>
          <a:xfrm>
            <a:off x="5297762" y="329184"/>
            <a:ext cx="6251110" cy="1783080"/>
          </a:xfrm>
        </p:spPr>
        <p:txBody>
          <a:bodyPr anchor="b">
            <a:normAutofit/>
          </a:bodyPr>
          <a:lstStyle/>
          <a:p>
            <a:r>
              <a:rPr lang="en-IN" sz="5400" b="1"/>
              <a:t>Main KPIs</a:t>
            </a:r>
          </a:p>
        </p:txBody>
      </p:sp>
      <p:pic>
        <p:nvPicPr>
          <p:cNvPr id="5" name="Picture 4" descr="Stock numbers on a digital display">
            <a:extLst>
              <a:ext uri="{FF2B5EF4-FFF2-40B4-BE49-F238E27FC236}">
                <a16:creationId xmlns:a16="http://schemas.microsoft.com/office/drawing/2014/main" id="{2EF17309-3433-3D7D-872F-F1996AD31BF9}"/>
              </a:ext>
            </a:extLst>
          </p:cNvPr>
          <p:cNvPicPr>
            <a:picLocks noChangeAspect="1"/>
          </p:cNvPicPr>
          <p:nvPr/>
        </p:nvPicPr>
        <p:blipFill>
          <a:blip r:embed="rId2"/>
          <a:srcRect l="41997" r="18444"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922DC11-E147-311F-4171-38EEABBF898C}"/>
              </a:ext>
            </a:extLst>
          </p:cNvPr>
          <p:cNvSpPr>
            <a:spLocks noGrp="1"/>
          </p:cNvSpPr>
          <p:nvPr>
            <p:ph idx="1"/>
          </p:nvPr>
        </p:nvSpPr>
        <p:spPr>
          <a:xfrm>
            <a:off x="5297762" y="2706624"/>
            <a:ext cx="6251110" cy="3483864"/>
          </a:xfrm>
        </p:spPr>
        <p:txBody>
          <a:bodyPr>
            <a:normAutofit/>
          </a:bodyPr>
          <a:lstStyle/>
          <a:p>
            <a:r>
              <a:rPr lang="en-IN" sz="1700" b="1"/>
              <a:t>Revenue</a:t>
            </a:r>
            <a:r>
              <a:rPr lang="en-IN" sz="1700"/>
              <a:t> - Sum of revenue_realized</a:t>
            </a:r>
          </a:p>
          <a:p>
            <a:endParaRPr lang="en-IN" sz="1700"/>
          </a:p>
          <a:p>
            <a:r>
              <a:rPr lang="en-IN" sz="1700" b="1"/>
              <a:t>Total Bookings </a:t>
            </a:r>
            <a:r>
              <a:rPr lang="en-IN" sz="1700"/>
              <a:t>- </a:t>
            </a:r>
            <a:r>
              <a:rPr lang="en-US" sz="1700"/>
              <a:t>Count of booking_id in fact_bookings</a:t>
            </a:r>
          </a:p>
          <a:p>
            <a:endParaRPr lang="en-US" sz="1700"/>
          </a:p>
          <a:p>
            <a:r>
              <a:rPr lang="en-IN" sz="1700" b="1"/>
              <a:t>Average Rating</a:t>
            </a:r>
            <a:r>
              <a:rPr lang="en-US" sz="1700" b="1"/>
              <a:t> </a:t>
            </a:r>
            <a:r>
              <a:rPr lang="en-US" sz="1700"/>
              <a:t>- Average of ratings_given</a:t>
            </a:r>
          </a:p>
          <a:p>
            <a:endParaRPr lang="en-US" sz="1700"/>
          </a:p>
          <a:p>
            <a:r>
              <a:rPr lang="en-IN" sz="1700" b="1"/>
              <a:t>Total Capacity</a:t>
            </a:r>
            <a:r>
              <a:rPr lang="en-US" sz="1700" b="1"/>
              <a:t> </a:t>
            </a:r>
            <a:r>
              <a:rPr lang="en-US" sz="1700"/>
              <a:t>- Sum of capacity</a:t>
            </a:r>
          </a:p>
          <a:p>
            <a:endParaRPr lang="en-IN" sz="1700"/>
          </a:p>
          <a:p>
            <a:r>
              <a:rPr lang="en-US" sz="1700" b="1"/>
              <a:t>Total Succesful bookings </a:t>
            </a:r>
            <a:r>
              <a:rPr lang="en-US" sz="1700"/>
              <a:t>- Sum of successful_bookings from fact_bookings</a:t>
            </a:r>
          </a:p>
        </p:txBody>
      </p:sp>
    </p:spTree>
    <p:extLst>
      <p:ext uri="{BB962C8B-B14F-4D97-AF65-F5344CB8AC3E}">
        <p14:creationId xmlns:p14="http://schemas.microsoft.com/office/powerpoint/2010/main" val="37699312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029080-7F1E-96F2-C0EC-D6902C88CAA2}"/>
              </a:ext>
            </a:extLst>
          </p:cNvPr>
          <p:cNvSpPr>
            <a:spLocks noGrp="1"/>
          </p:cNvSpPr>
          <p:nvPr>
            <p:ph type="title"/>
          </p:nvPr>
        </p:nvSpPr>
        <p:spPr>
          <a:xfrm>
            <a:off x="5297762" y="329184"/>
            <a:ext cx="6251110" cy="1783080"/>
          </a:xfrm>
        </p:spPr>
        <p:txBody>
          <a:bodyPr anchor="b">
            <a:normAutofit/>
          </a:bodyPr>
          <a:lstStyle/>
          <a:p>
            <a:r>
              <a:rPr lang="en-IN" sz="5400" b="1"/>
              <a:t>Main KPIs</a:t>
            </a:r>
          </a:p>
        </p:txBody>
      </p:sp>
      <p:pic>
        <p:nvPicPr>
          <p:cNvPr id="5" name="Picture 4" descr="Display stock market numbers">
            <a:extLst>
              <a:ext uri="{FF2B5EF4-FFF2-40B4-BE49-F238E27FC236}">
                <a16:creationId xmlns:a16="http://schemas.microsoft.com/office/drawing/2014/main" id="{5864EF88-28E1-50F6-CF03-DD6DE7CAC87D}"/>
              </a:ext>
            </a:extLst>
          </p:cNvPr>
          <p:cNvPicPr>
            <a:picLocks noChangeAspect="1"/>
          </p:cNvPicPr>
          <p:nvPr/>
        </p:nvPicPr>
        <p:blipFill>
          <a:blip r:embed="rId2"/>
          <a:srcRect l="27916" r="2675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922DC11-E147-311F-4171-38EEABBF898C}"/>
              </a:ext>
            </a:extLst>
          </p:cNvPr>
          <p:cNvSpPr>
            <a:spLocks noGrp="1"/>
          </p:cNvSpPr>
          <p:nvPr>
            <p:ph idx="1"/>
          </p:nvPr>
        </p:nvSpPr>
        <p:spPr>
          <a:xfrm>
            <a:off x="5297762" y="2706624"/>
            <a:ext cx="6251110" cy="3483864"/>
          </a:xfrm>
        </p:spPr>
        <p:txBody>
          <a:bodyPr>
            <a:normAutofit/>
          </a:bodyPr>
          <a:lstStyle/>
          <a:p>
            <a:r>
              <a:rPr lang="en-US" sz="2200" b="1"/>
              <a:t>Occupancy % </a:t>
            </a:r>
            <a:r>
              <a:rPr lang="en-US" sz="2200"/>
              <a:t>- Ratio of Total Successful Bookings to Total Capacity</a:t>
            </a:r>
          </a:p>
          <a:p>
            <a:endParaRPr lang="en-US" sz="2200"/>
          </a:p>
          <a:p>
            <a:r>
              <a:rPr lang="en-US" sz="2200" b="1"/>
              <a:t>Total Cancelled Bookings </a:t>
            </a:r>
            <a:r>
              <a:rPr lang="en-US" sz="2200"/>
              <a:t>- Count of booking_id in which</a:t>
            </a:r>
          </a:p>
          <a:p>
            <a:pPr marL="0" indent="0">
              <a:buNone/>
            </a:pPr>
            <a:r>
              <a:rPr lang="en-US" sz="2200"/>
              <a:t>   booking_status = "Cancelled“</a:t>
            </a:r>
          </a:p>
          <a:p>
            <a:endParaRPr lang="en-US" sz="2200"/>
          </a:p>
          <a:p>
            <a:r>
              <a:rPr lang="en-US" sz="2200" b="1"/>
              <a:t>Cancellation Rate </a:t>
            </a:r>
            <a:r>
              <a:rPr lang="en-US" sz="2200"/>
              <a:t>- Ratio of 'Total Cancelled Bookings' to 'Total Bookings'</a:t>
            </a:r>
          </a:p>
        </p:txBody>
      </p:sp>
    </p:spTree>
    <p:extLst>
      <p:ext uri="{BB962C8B-B14F-4D97-AF65-F5344CB8AC3E}">
        <p14:creationId xmlns:p14="http://schemas.microsoft.com/office/powerpoint/2010/main" val="38820402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4DDB76-BC17-2642-5F2B-1D527E7E4A76}"/>
              </a:ext>
            </a:extLst>
          </p:cNvPr>
          <p:cNvSpPr>
            <a:spLocks noGrp="1"/>
          </p:cNvSpPr>
          <p:nvPr>
            <p:ph type="ctrTitle"/>
          </p:nvPr>
        </p:nvSpPr>
        <p:spPr>
          <a:xfrm>
            <a:off x="965200" y="783752"/>
            <a:ext cx="5925989" cy="3167510"/>
          </a:xfrm>
        </p:spPr>
        <p:txBody>
          <a:bodyPr anchor="b">
            <a:normAutofit/>
          </a:bodyPr>
          <a:lstStyle/>
          <a:p>
            <a:pPr algn="r"/>
            <a:r>
              <a:rPr lang="en-IN" sz="9600" b="1" dirty="0"/>
              <a:t>Dashboard</a:t>
            </a:r>
          </a:p>
        </p:txBody>
      </p:sp>
      <p:pic>
        <p:nvPicPr>
          <p:cNvPr id="6" name="Graphic 5" descr="News">
            <a:extLst>
              <a:ext uri="{FF2B5EF4-FFF2-40B4-BE49-F238E27FC236}">
                <a16:creationId xmlns:a16="http://schemas.microsoft.com/office/drawing/2014/main" id="{112FB312-F956-D184-1EDF-B9C834057E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9140" y="2209474"/>
            <a:ext cx="2489416" cy="2489416"/>
          </a:xfrm>
          <a:prstGeom prst="rect">
            <a:avLst/>
          </a:prstGeom>
        </p:spPr>
      </p:pic>
    </p:spTree>
    <p:extLst>
      <p:ext uri="{BB962C8B-B14F-4D97-AF65-F5344CB8AC3E}">
        <p14:creationId xmlns:p14="http://schemas.microsoft.com/office/powerpoint/2010/main" val="21270743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data report&#10;&#10;Description automatically generated">
            <a:extLst>
              <a:ext uri="{FF2B5EF4-FFF2-40B4-BE49-F238E27FC236}">
                <a16:creationId xmlns:a16="http://schemas.microsoft.com/office/drawing/2014/main" id="{0FA2ED27-CB66-9AC8-29F5-F393795AD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268" y="78656"/>
            <a:ext cx="9906246" cy="6604163"/>
          </a:xfrm>
          <a:prstGeom prst="rect">
            <a:avLst/>
          </a:prstGeom>
        </p:spPr>
      </p:pic>
    </p:spTree>
    <p:extLst>
      <p:ext uri="{BB962C8B-B14F-4D97-AF65-F5344CB8AC3E}">
        <p14:creationId xmlns:p14="http://schemas.microsoft.com/office/powerpoint/2010/main" val="2028046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61535C-B2FA-485A-D182-A9B9B34BF972}"/>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b="1" kern="1200">
                <a:solidFill>
                  <a:schemeClr val="tx1"/>
                </a:solidFill>
                <a:latin typeface="+mj-lt"/>
                <a:ea typeface="+mj-ea"/>
                <a:cs typeface="+mj-cs"/>
              </a:rPr>
              <a:t>Visualizing Sales Trend: Month-Wise</a:t>
            </a:r>
          </a:p>
        </p:txBody>
      </p:sp>
      <p:sp>
        <p:nvSpPr>
          <p:cNvPr id="13" name="Rectangle 1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132E1184-1DD4-D0B8-64B7-747937BDCAAD}"/>
              </a:ext>
            </a:extLst>
          </p:cNvPr>
          <p:cNvSpPr txBox="1"/>
          <p:nvPr/>
        </p:nvSpPr>
        <p:spPr>
          <a:xfrm>
            <a:off x="411480" y="2684095"/>
            <a:ext cx="4443154" cy="34928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b="1"/>
              <a:t>Peak Sales:</a:t>
            </a:r>
          </a:p>
          <a:p>
            <a:pPr marL="342900" indent="-228600">
              <a:lnSpc>
                <a:spcPct val="90000"/>
              </a:lnSpc>
              <a:spcAft>
                <a:spcPts val="600"/>
              </a:spcAft>
              <a:buFont typeface="Arial" panose="020B0604020202020204" pitchFamily="34" charset="0"/>
              <a:buChar char="•"/>
            </a:pPr>
            <a:r>
              <a:rPr lang="en-US" sz="1700"/>
              <a:t>February</a:t>
            </a:r>
          </a:p>
          <a:p>
            <a:pPr marL="342900" indent="-228600">
              <a:lnSpc>
                <a:spcPct val="90000"/>
              </a:lnSpc>
              <a:spcAft>
                <a:spcPts val="600"/>
              </a:spcAft>
              <a:buFont typeface="Arial" panose="020B0604020202020204" pitchFamily="34" charset="0"/>
              <a:buChar char="•"/>
            </a:pPr>
            <a:r>
              <a:rPr lang="en-US" sz="1700"/>
              <a:t>November</a:t>
            </a:r>
          </a:p>
          <a:p>
            <a:pPr indent="-228600">
              <a:lnSpc>
                <a:spcPct val="90000"/>
              </a:lnSpc>
              <a:spcAft>
                <a:spcPts val="600"/>
              </a:spcAft>
              <a:buFont typeface="Arial" panose="020B0604020202020204" pitchFamily="34" charset="0"/>
              <a:buChar char="•"/>
            </a:pPr>
            <a:r>
              <a:rPr lang="en-US" sz="1700" b="1"/>
              <a:t>Lowest Sales:</a:t>
            </a:r>
          </a:p>
          <a:p>
            <a:pPr marL="342900" indent="-228600">
              <a:lnSpc>
                <a:spcPct val="90000"/>
              </a:lnSpc>
              <a:spcAft>
                <a:spcPts val="600"/>
              </a:spcAft>
              <a:buFont typeface="Arial" panose="020B0604020202020204" pitchFamily="34" charset="0"/>
              <a:buChar char="•"/>
            </a:pPr>
            <a:r>
              <a:rPr lang="en-US" sz="1700"/>
              <a:t>March</a:t>
            </a:r>
          </a:p>
          <a:p>
            <a:pPr marL="342900" indent="-228600">
              <a:lnSpc>
                <a:spcPct val="90000"/>
              </a:lnSpc>
              <a:spcAft>
                <a:spcPts val="600"/>
              </a:spcAft>
              <a:buFont typeface="Arial" panose="020B0604020202020204" pitchFamily="34" charset="0"/>
              <a:buChar char="•"/>
            </a:pPr>
            <a:r>
              <a:rPr lang="en-US" sz="1700"/>
              <a:t>August</a:t>
            </a:r>
          </a:p>
          <a:p>
            <a:pPr indent="-228600">
              <a:lnSpc>
                <a:spcPct val="90000"/>
              </a:lnSpc>
              <a:spcAft>
                <a:spcPts val="600"/>
              </a:spcAft>
              <a:buFont typeface="Arial" panose="020B0604020202020204" pitchFamily="34" charset="0"/>
              <a:buChar char="•"/>
            </a:pPr>
            <a:r>
              <a:rPr lang="en-US" sz="1700" b="1"/>
              <a:t>Sharp Increase:</a:t>
            </a:r>
          </a:p>
          <a:p>
            <a:pPr marL="342900" indent="-228600">
              <a:lnSpc>
                <a:spcPct val="90000"/>
              </a:lnSpc>
              <a:spcAft>
                <a:spcPts val="600"/>
              </a:spcAft>
              <a:buFont typeface="Arial" panose="020B0604020202020204" pitchFamily="34" charset="0"/>
              <a:buChar char="•"/>
            </a:pPr>
            <a:r>
              <a:rPr lang="en-US" sz="1700"/>
              <a:t>Jan to Feb</a:t>
            </a:r>
          </a:p>
          <a:p>
            <a:pPr indent="-228600">
              <a:lnSpc>
                <a:spcPct val="90000"/>
              </a:lnSpc>
              <a:spcAft>
                <a:spcPts val="600"/>
              </a:spcAft>
              <a:buFont typeface="Arial" panose="020B0604020202020204" pitchFamily="34" charset="0"/>
              <a:buChar char="•"/>
            </a:pPr>
            <a:r>
              <a:rPr lang="en-US" sz="1700" b="1"/>
              <a:t>Sharp decline:</a:t>
            </a:r>
          </a:p>
          <a:p>
            <a:pPr marL="342900" indent="-228600">
              <a:lnSpc>
                <a:spcPct val="90000"/>
              </a:lnSpc>
              <a:spcAft>
                <a:spcPts val="600"/>
              </a:spcAft>
              <a:buFont typeface="Arial" panose="020B0604020202020204" pitchFamily="34" charset="0"/>
              <a:buChar char="•"/>
            </a:pPr>
            <a:r>
              <a:rPr lang="en-US" sz="1700"/>
              <a:t>Feb to Mar</a:t>
            </a:r>
          </a:p>
          <a:p>
            <a:pPr marL="342900" indent="-228600">
              <a:lnSpc>
                <a:spcPct val="90000"/>
              </a:lnSpc>
              <a:spcAft>
                <a:spcPts val="600"/>
              </a:spcAft>
              <a:buFont typeface="Arial" panose="020B0604020202020204" pitchFamily="34" charset="0"/>
              <a:buChar char="•"/>
            </a:pPr>
            <a:r>
              <a:rPr lang="en-US" sz="1700"/>
              <a:t>Nov to Dec</a:t>
            </a:r>
          </a:p>
        </p:txBody>
      </p:sp>
      <p:pic>
        <p:nvPicPr>
          <p:cNvPr id="4" name="Picture 3">
            <a:extLst>
              <a:ext uri="{FF2B5EF4-FFF2-40B4-BE49-F238E27FC236}">
                <a16:creationId xmlns:a16="http://schemas.microsoft.com/office/drawing/2014/main" id="{4247B3C4-43CF-82EB-0591-5021739AF342}"/>
              </a:ext>
            </a:extLst>
          </p:cNvPr>
          <p:cNvPicPr>
            <a:picLocks noChangeAspect="1"/>
          </p:cNvPicPr>
          <p:nvPr/>
        </p:nvPicPr>
        <p:blipFill>
          <a:blip r:embed="rId2"/>
          <a:stretch>
            <a:fillRect/>
          </a:stretch>
        </p:blipFill>
        <p:spPr>
          <a:xfrm>
            <a:off x="5385816" y="1686560"/>
            <a:ext cx="6440424" cy="3429525"/>
          </a:xfrm>
          <a:prstGeom prst="rect">
            <a:avLst/>
          </a:prstGeom>
        </p:spPr>
      </p:pic>
    </p:spTree>
    <p:extLst>
      <p:ext uri="{BB962C8B-B14F-4D97-AF65-F5344CB8AC3E}">
        <p14:creationId xmlns:p14="http://schemas.microsoft.com/office/powerpoint/2010/main" val="27919657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108FE59B-1234-4592-FE42-E2430A7481E1}"/>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255" y="126016"/>
            <a:ext cx="9924680" cy="6616453"/>
          </a:xfrm>
          <a:prstGeom prst="rect">
            <a:avLst/>
          </a:prstGeom>
        </p:spPr>
      </p:pic>
    </p:spTree>
    <p:extLst>
      <p:ext uri="{BB962C8B-B14F-4D97-AF65-F5344CB8AC3E}">
        <p14:creationId xmlns:p14="http://schemas.microsoft.com/office/powerpoint/2010/main" val="22509953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CE857-1B91-F401-2115-C7F658F6A309}"/>
              </a:ext>
            </a:extLst>
          </p:cNvPr>
          <p:cNvSpPr>
            <a:spLocks noGrp="1"/>
          </p:cNvSpPr>
          <p:nvPr>
            <p:ph type="ctrTitle"/>
          </p:nvPr>
        </p:nvSpPr>
        <p:spPr>
          <a:xfrm>
            <a:off x="965200" y="1383528"/>
            <a:ext cx="5925989" cy="3167510"/>
          </a:xfrm>
        </p:spPr>
        <p:txBody>
          <a:bodyPr anchor="b">
            <a:normAutofit/>
          </a:bodyPr>
          <a:lstStyle/>
          <a:p>
            <a:pPr algn="r"/>
            <a:r>
              <a:rPr lang="en-IN" sz="9600"/>
              <a:t>Thank You</a:t>
            </a:r>
          </a:p>
        </p:txBody>
      </p:sp>
      <p:pic>
        <p:nvPicPr>
          <p:cNvPr id="6" name="Graphic 5" descr="Smiling Face with No Fill">
            <a:extLst>
              <a:ext uri="{FF2B5EF4-FFF2-40B4-BE49-F238E27FC236}">
                <a16:creationId xmlns:a16="http://schemas.microsoft.com/office/drawing/2014/main" id="{BBC9A986-49D4-C8E9-D333-6D134D8A30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9140" y="2209474"/>
            <a:ext cx="2489416" cy="2489416"/>
          </a:xfrm>
          <a:prstGeom prst="rect">
            <a:avLst/>
          </a:prstGeom>
        </p:spPr>
      </p:pic>
    </p:spTree>
    <p:extLst>
      <p:ext uri="{BB962C8B-B14F-4D97-AF65-F5344CB8AC3E}">
        <p14:creationId xmlns:p14="http://schemas.microsoft.com/office/powerpoint/2010/main" val="864019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61535C-B2FA-485A-D182-A9B9B34BF97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b="1" kern="1200">
                <a:solidFill>
                  <a:schemeClr val="tx1"/>
                </a:solidFill>
                <a:latin typeface="+mj-lt"/>
                <a:ea typeface="+mj-ea"/>
                <a:cs typeface="+mj-cs"/>
              </a:rPr>
              <a:t>Visualizing Sales Trend: Year-Wise</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B1053C3-D269-D901-5185-B3E118A776E3}"/>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900" b="1"/>
              <a:t>Peak Sales Year: </a:t>
            </a:r>
          </a:p>
          <a:p>
            <a:pPr marL="285750" indent="-228600">
              <a:lnSpc>
                <a:spcPct val="90000"/>
              </a:lnSpc>
              <a:spcAft>
                <a:spcPts val="600"/>
              </a:spcAft>
              <a:buFont typeface="Arial" panose="020B0604020202020204" pitchFamily="34" charset="0"/>
              <a:buChar char="•"/>
            </a:pPr>
            <a:r>
              <a:rPr lang="en-US" sz="1900"/>
              <a:t>2012</a:t>
            </a:r>
          </a:p>
          <a:p>
            <a:pPr indent="-228600">
              <a:lnSpc>
                <a:spcPct val="90000"/>
              </a:lnSpc>
              <a:spcAft>
                <a:spcPts val="600"/>
              </a:spcAft>
              <a:buFont typeface="Arial" panose="020B0604020202020204" pitchFamily="34" charset="0"/>
              <a:buChar char="•"/>
            </a:pPr>
            <a:r>
              <a:rPr lang="en-US" sz="1900" b="1"/>
              <a:t>Lowest Sales Year:</a:t>
            </a:r>
          </a:p>
          <a:p>
            <a:pPr marL="285750" indent="-228600">
              <a:lnSpc>
                <a:spcPct val="90000"/>
              </a:lnSpc>
              <a:spcAft>
                <a:spcPts val="600"/>
              </a:spcAft>
              <a:buFont typeface="Arial" panose="020B0604020202020204" pitchFamily="34" charset="0"/>
              <a:buChar char="•"/>
            </a:pPr>
            <a:r>
              <a:rPr lang="en-US" sz="1900"/>
              <a:t> 2011</a:t>
            </a:r>
          </a:p>
          <a:p>
            <a:pPr marL="285750" indent="-228600">
              <a:lnSpc>
                <a:spcPct val="90000"/>
              </a:lnSpc>
              <a:spcAft>
                <a:spcPts val="600"/>
              </a:spcAft>
              <a:buFont typeface="Arial" panose="020B0604020202020204" pitchFamily="34" charset="0"/>
              <a:buChar char="•"/>
            </a:pPr>
            <a:r>
              <a:rPr lang="en-US" sz="1900"/>
              <a:t> 2016</a:t>
            </a:r>
          </a:p>
          <a:p>
            <a:pPr indent="-228600">
              <a:lnSpc>
                <a:spcPct val="90000"/>
              </a:lnSpc>
              <a:spcAft>
                <a:spcPts val="600"/>
              </a:spcAft>
              <a:buFont typeface="Arial" panose="020B0604020202020204" pitchFamily="34" charset="0"/>
              <a:buChar char="•"/>
            </a:pPr>
            <a:endParaRPr lang="en-US" sz="1900"/>
          </a:p>
          <a:p>
            <a:pPr indent="-228600">
              <a:lnSpc>
                <a:spcPct val="90000"/>
              </a:lnSpc>
              <a:spcAft>
                <a:spcPts val="600"/>
              </a:spcAft>
              <a:buFont typeface="Arial" panose="020B0604020202020204" pitchFamily="34" charset="0"/>
              <a:buChar char="•"/>
            </a:pPr>
            <a:r>
              <a:rPr lang="en-US" sz="1900" b="1"/>
              <a:t>2010-2011: </a:t>
            </a:r>
          </a:p>
          <a:p>
            <a:pPr marL="285750" indent="-228600">
              <a:lnSpc>
                <a:spcPct val="90000"/>
              </a:lnSpc>
              <a:spcAft>
                <a:spcPts val="600"/>
              </a:spcAft>
              <a:buFont typeface="Arial" panose="020B0604020202020204" pitchFamily="34" charset="0"/>
              <a:buChar char="•"/>
            </a:pPr>
            <a:r>
              <a:rPr lang="en-US" sz="1900"/>
              <a:t>Decline</a:t>
            </a:r>
          </a:p>
          <a:p>
            <a:pPr indent="-228600">
              <a:lnSpc>
                <a:spcPct val="90000"/>
              </a:lnSpc>
              <a:spcAft>
                <a:spcPts val="600"/>
              </a:spcAft>
              <a:buFont typeface="Arial" panose="020B0604020202020204" pitchFamily="34" charset="0"/>
              <a:buChar char="•"/>
            </a:pPr>
            <a:r>
              <a:rPr lang="en-US" sz="1900" b="1"/>
              <a:t>2011-2012: </a:t>
            </a:r>
          </a:p>
          <a:p>
            <a:pPr marL="285750" indent="-228600">
              <a:lnSpc>
                <a:spcPct val="90000"/>
              </a:lnSpc>
              <a:spcAft>
                <a:spcPts val="600"/>
              </a:spcAft>
              <a:buFont typeface="Arial" panose="020B0604020202020204" pitchFamily="34" charset="0"/>
              <a:buChar char="•"/>
            </a:pPr>
            <a:r>
              <a:rPr lang="en-US" sz="1900"/>
              <a:t>Sharp increase</a:t>
            </a:r>
          </a:p>
        </p:txBody>
      </p:sp>
      <p:pic>
        <p:nvPicPr>
          <p:cNvPr id="6" name="Picture 5">
            <a:extLst>
              <a:ext uri="{FF2B5EF4-FFF2-40B4-BE49-F238E27FC236}">
                <a16:creationId xmlns:a16="http://schemas.microsoft.com/office/drawing/2014/main" id="{5ABF7DF9-475B-5E1E-7099-67FC16A32737}"/>
              </a:ext>
            </a:extLst>
          </p:cNvPr>
          <p:cNvPicPr>
            <a:picLocks noChangeAspect="1"/>
          </p:cNvPicPr>
          <p:nvPr/>
        </p:nvPicPr>
        <p:blipFill>
          <a:blip r:embed="rId2"/>
          <a:stretch>
            <a:fillRect/>
          </a:stretch>
        </p:blipFill>
        <p:spPr>
          <a:xfrm>
            <a:off x="4654296" y="1608144"/>
            <a:ext cx="6903720" cy="3641712"/>
          </a:xfrm>
          <a:prstGeom prst="rect">
            <a:avLst/>
          </a:prstGeom>
        </p:spPr>
      </p:pic>
    </p:spTree>
    <p:extLst>
      <p:ext uri="{BB962C8B-B14F-4D97-AF65-F5344CB8AC3E}">
        <p14:creationId xmlns:p14="http://schemas.microsoft.com/office/powerpoint/2010/main" val="814269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61535C-B2FA-485A-D182-A9B9B34BF97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400" b="1" kern="1200">
                <a:solidFill>
                  <a:schemeClr val="tx1"/>
                </a:solidFill>
                <a:latin typeface="+mj-lt"/>
                <a:ea typeface="+mj-ea"/>
                <a:cs typeface="+mj-cs"/>
              </a:rPr>
              <a:t>Visualizing Sales Trend: Yearly Month-Wise</a:t>
            </a:r>
          </a:p>
        </p:txBody>
      </p:sp>
      <p:sp>
        <p:nvSpPr>
          <p:cNvPr id="17"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17747B1-4A58-F1B9-30EF-78D34D2681A8}"/>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b="1"/>
              <a:t>High Sales Months: </a:t>
            </a:r>
            <a:r>
              <a:rPr lang="en-US" sz="1700"/>
              <a:t>January, February, April, July, and October consistently show high sales across multiple years.</a:t>
            </a:r>
          </a:p>
          <a:p>
            <a:pPr indent="-228600">
              <a:lnSpc>
                <a:spcPct val="90000"/>
              </a:lnSpc>
              <a:spcAft>
                <a:spcPts val="600"/>
              </a:spcAft>
              <a:buFont typeface="Arial" panose="020B0604020202020204" pitchFamily="34" charset="0"/>
              <a:buChar char="•"/>
            </a:pPr>
            <a:r>
              <a:rPr lang="en-US" sz="1700" b="1"/>
              <a:t>Low Sales Months: </a:t>
            </a:r>
            <a:r>
              <a:rPr lang="en-US" sz="1700"/>
              <a:t>March, May, June, August, and September often have lower sales.</a:t>
            </a:r>
          </a:p>
          <a:p>
            <a:pPr indent="-228600">
              <a:lnSpc>
                <a:spcPct val="90000"/>
              </a:lnSpc>
              <a:spcAft>
                <a:spcPts val="600"/>
              </a:spcAft>
              <a:buFont typeface="Arial" panose="020B0604020202020204" pitchFamily="34" charset="0"/>
              <a:buChar char="•"/>
            </a:pPr>
            <a:r>
              <a:rPr lang="en-US" sz="1700" b="1"/>
              <a:t>Notable Peaks: </a:t>
            </a:r>
            <a:r>
              <a:rPr lang="en-US" sz="1700"/>
              <a:t>Specific years have unique peaks, such as October in 2010, April and December in 2011,  February in 2012 and July in 2013.</a:t>
            </a:r>
          </a:p>
        </p:txBody>
      </p:sp>
      <p:pic>
        <p:nvPicPr>
          <p:cNvPr id="4" name="Picture 3">
            <a:extLst>
              <a:ext uri="{FF2B5EF4-FFF2-40B4-BE49-F238E27FC236}">
                <a16:creationId xmlns:a16="http://schemas.microsoft.com/office/drawing/2014/main" id="{CEE5EB9C-224A-A469-C956-39FB60025E7B}"/>
              </a:ext>
            </a:extLst>
          </p:cNvPr>
          <p:cNvPicPr>
            <a:picLocks noChangeAspect="1"/>
          </p:cNvPicPr>
          <p:nvPr/>
        </p:nvPicPr>
        <p:blipFill>
          <a:blip r:embed="rId2"/>
          <a:stretch>
            <a:fillRect/>
          </a:stretch>
        </p:blipFill>
        <p:spPr>
          <a:xfrm>
            <a:off x="4654296" y="1599514"/>
            <a:ext cx="6903720" cy="3658971"/>
          </a:xfrm>
          <a:prstGeom prst="rect">
            <a:avLst/>
          </a:prstGeom>
        </p:spPr>
      </p:pic>
    </p:spTree>
    <p:extLst>
      <p:ext uri="{BB962C8B-B14F-4D97-AF65-F5344CB8AC3E}">
        <p14:creationId xmlns:p14="http://schemas.microsoft.com/office/powerpoint/2010/main" val="1611025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61535C-B2FA-485A-D182-A9B9B34BF972}"/>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b="1"/>
              <a:t>Visualizing Order Priority Distribution</a:t>
            </a: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4EF963D-905A-5413-76EA-8D73DFB57E8B}"/>
              </a:ext>
            </a:extLst>
          </p:cNvPr>
          <p:cNvSpPr txBox="1"/>
          <p:nvPr/>
        </p:nvSpPr>
        <p:spPr>
          <a:xfrm>
            <a:off x="572493" y="2071316"/>
            <a:ext cx="6713552" cy="41191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The </a:t>
            </a:r>
            <a:r>
              <a:rPr lang="en-US" sz="2200" b="1"/>
              <a:t>“Order Priority Distribution” </a:t>
            </a:r>
            <a:r>
              <a:rPr lang="en-US" sz="2200"/>
              <a:t>pie chart shows:</a:t>
            </a:r>
          </a:p>
          <a:p>
            <a:pPr indent="-228600">
              <a:lnSpc>
                <a:spcPct val="90000"/>
              </a:lnSpc>
              <a:spcAft>
                <a:spcPts val="600"/>
              </a:spcAft>
              <a:buFont typeface="Arial" panose="020B0604020202020204" pitchFamily="34" charset="0"/>
              <a:buChar char="•"/>
            </a:pPr>
            <a:endParaRPr lang="en-US" sz="2200"/>
          </a:p>
          <a:p>
            <a:pPr marL="342900" indent="-228600">
              <a:lnSpc>
                <a:spcPct val="90000"/>
              </a:lnSpc>
              <a:spcAft>
                <a:spcPts val="600"/>
              </a:spcAft>
              <a:buFont typeface="Arial" panose="020B0604020202020204" pitchFamily="34" charset="0"/>
              <a:buChar char="•"/>
            </a:pPr>
            <a:r>
              <a:rPr lang="en-US" sz="2200" b="1"/>
              <a:t>High Priority (H):  </a:t>
            </a:r>
            <a:r>
              <a:rPr lang="en-US" sz="2200"/>
              <a:t>30.0%</a:t>
            </a:r>
          </a:p>
          <a:p>
            <a:pPr indent="-228600">
              <a:lnSpc>
                <a:spcPct val="90000"/>
              </a:lnSpc>
              <a:spcAft>
                <a:spcPts val="600"/>
              </a:spcAft>
              <a:buFont typeface="Arial" panose="020B0604020202020204" pitchFamily="34" charset="0"/>
              <a:buChar char="•"/>
            </a:pPr>
            <a:endParaRPr lang="en-US" sz="2200"/>
          </a:p>
          <a:p>
            <a:pPr marL="342900" indent="-228600">
              <a:lnSpc>
                <a:spcPct val="90000"/>
              </a:lnSpc>
              <a:spcAft>
                <a:spcPts val="600"/>
              </a:spcAft>
              <a:buFont typeface="Arial" panose="020B0604020202020204" pitchFamily="34" charset="0"/>
              <a:buChar char="•"/>
            </a:pPr>
            <a:r>
              <a:rPr lang="en-US" sz="2200" b="1"/>
              <a:t>Low Priority (L):  </a:t>
            </a:r>
            <a:r>
              <a:rPr lang="en-US" sz="2200"/>
              <a:t>27.0%</a:t>
            </a:r>
          </a:p>
          <a:p>
            <a:pPr indent="-228600">
              <a:lnSpc>
                <a:spcPct val="90000"/>
              </a:lnSpc>
              <a:spcAft>
                <a:spcPts val="600"/>
              </a:spcAft>
              <a:buFont typeface="Arial" panose="020B0604020202020204" pitchFamily="34" charset="0"/>
              <a:buChar char="•"/>
            </a:pPr>
            <a:endParaRPr lang="en-US" sz="2200"/>
          </a:p>
          <a:p>
            <a:pPr marL="342900" indent="-228600">
              <a:lnSpc>
                <a:spcPct val="90000"/>
              </a:lnSpc>
              <a:spcAft>
                <a:spcPts val="600"/>
              </a:spcAft>
              <a:buFont typeface="Arial" panose="020B0604020202020204" pitchFamily="34" charset="0"/>
              <a:buChar char="•"/>
            </a:pPr>
            <a:r>
              <a:rPr lang="en-US" sz="2200" b="1"/>
              <a:t>Critical ©:  </a:t>
            </a:r>
            <a:r>
              <a:rPr lang="en-US" sz="2200"/>
              <a:t>22.0%</a:t>
            </a:r>
          </a:p>
          <a:p>
            <a:pPr indent="-228600">
              <a:lnSpc>
                <a:spcPct val="90000"/>
              </a:lnSpc>
              <a:spcAft>
                <a:spcPts val="600"/>
              </a:spcAft>
              <a:buFont typeface="Arial" panose="020B0604020202020204" pitchFamily="34" charset="0"/>
              <a:buChar char="•"/>
            </a:pPr>
            <a:endParaRPr lang="en-US" sz="2200"/>
          </a:p>
          <a:p>
            <a:pPr marL="342900" indent="-228600">
              <a:lnSpc>
                <a:spcPct val="90000"/>
              </a:lnSpc>
              <a:spcAft>
                <a:spcPts val="600"/>
              </a:spcAft>
              <a:buFont typeface="Arial" panose="020B0604020202020204" pitchFamily="34" charset="0"/>
              <a:buChar char="•"/>
            </a:pPr>
            <a:r>
              <a:rPr lang="en-US" sz="2200" b="1"/>
              <a:t>Medium (M):  </a:t>
            </a:r>
            <a:r>
              <a:rPr lang="en-US" sz="2200"/>
              <a:t>21.0%</a:t>
            </a:r>
          </a:p>
        </p:txBody>
      </p:sp>
      <p:pic>
        <p:nvPicPr>
          <p:cNvPr id="4" name="Picture 3">
            <a:extLst>
              <a:ext uri="{FF2B5EF4-FFF2-40B4-BE49-F238E27FC236}">
                <a16:creationId xmlns:a16="http://schemas.microsoft.com/office/drawing/2014/main" id="{4D436B4A-8849-8C22-64F4-C98683820C32}"/>
              </a:ext>
            </a:extLst>
          </p:cNvPr>
          <p:cNvPicPr>
            <a:picLocks noChangeAspect="1"/>
          </p:cNvPicPr>
          <p:nvPr/>
        </p:nvPicPr>
        <p:blipFill>
          <a:blip r:embed="rId2"/>
          <a:srcRect l="3442" r="4683" b="1"/>
          <a:stretch/>
        </p:blipFill>
        <p:spPr>
          <a:xfrm>
            <a:off x="7675658" y="2093976"/>
            <a:ext cx="3941064" cy="4096512"/>
          </a:xfrm>
          <a:prstGeom prst="rect">
            <a:avLst/>
          </a:prstGeom>
        </p:spPr>
      </p:pic>
    </p:spTree>
    <p:extLst>
      <p:ext uri="{BB962C8B-B14F-4D97-AF65-F5344CB8AC3E}">
        <p14:creationId xmlns:p14="http://schemas.microsoft.com/office/powerpoint/2010/main" val="32355664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734</TotalTime>
  <Words>2641</Words>
  <Application>Microsoft Office PowerPoint</Application>
  <PresentationFormat>Widescreen</PresentationFormat>
  <Paragraphs>356</Paragraphs>
  <Slides>61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Aptos</vt:lpstr>
      <vt:lpstr>Aptos Display</vt:lpstr>
      <vt:lpstr>Arial</vt:lpstr>
      <vt:lpstr>Calibri</vt:lpstr>
      <vt:lpstr>Wingdings</vt:lpstr>
      <vt:lpstr>Zilla Slab</vt:lpstr>
      <vt:lpstr>Office Theme</vt:lpstr>
      <vt:lpstr>Amazon Sales Analysis Report</vt:lpstr>
      <vt:lpstr>Introduction</vt:lpstr>
      <vt:lpstr>Problem Statement</vt:lpstr>
      <vt:lpstr>Project Objective</vt:lpstr>
      <vt:lpstr>Key Metrics</vt:lpstr>
      <vt:lpstr>Visualizing Sales Trend: Month-Wise</vt:lpstr>
      <vt:lpstr>Visualizing Sales Trend: Year-Wise</vt:lpstr>
      <vt:lpstr>Visualizing Sales Trend: Yearly Month-Wise</vt:lpstr>
      <vt:lpstr>Visualizing Order Priority Distribution</vt:lpstr>
      <vt:lpstr>Average Profit by Order Priority</vt:lpstr>
      <vt:lpstr>Total Revenue By Reason</vt:lpstr>
      <vt:lpstr>Total Profit By Region</vt:lpstr>
      <vt:lpstr>Total Profit by Item Type</vt:lpstr>
      <vt:lpstr>Total Profit Distribution by Sales Channel</vt:lpstr>
      <vt:lpstr>Total Revenue: Distribution by Sales Channel</vt:lpstr>
      <vt:lpstr>Total Revenue By Country</vt:lpstr>
      <vt:lpstr>Total Profit by Country</vt:lpstr>
      <vt:lpstr>Unit Sold Over Time</vt:lpstr>
      <vt:lpstr>Relation Between Revenue and Profit</vt:lpstr>
      <vt:lpstr>Relation Between Units Sold and Revenue</vt:lpstr>
      <vt:lpstr>Relation Between Units Sold and Total Profit</vt:lpstr>
      <vt:lpstr>Visualizing Correlation Matrix of Numeric Columns</vt:lpstr>
      <vt:lpstr>Conclusion</vt:lpstr>
      <vt:lpstr>Conclusion</vt:lpstr>
      <vt:lpstr>Data Analytics Project Report: Analyzing Bird Strikes Data (2000-2011)</vt:lpstr>
      <vt:lpstr>Introduction</vt:lpstr>
      <vt:lpstr>Problem Statement</vt:lpstr>
      <vt:lpstr>Objectives</vt:lpstr>
      <vt:lpstr>Objectives</vt:lpstr>
      <vt:lpstr>Visuals Depicting the number of Bird Strikes</vt:lpstr>
      <vt:lpstr>Yearly Analysis of Bird Strikes in US</vt:lpstr>
      <vt:lpstr>Monthly Analysis of Bird Strikes in US</vt:lpstr>
      <vt:lpstr>Top 10 US Airlines with Most Bird Strikes</vt:lpstr>
      <vt:lpstr>Top 50 Airports with Most Bird Strikes</vt:lpstr>
      <vt:lpstr>Yearly Cost Due to Bird Strikes</vt:lpstr>
      <vt:lpstr>Distribution of the Altitude at the time of Bird Strikes</vt:lpstr>
      <vt:lpstr>Phase of Flight at the Time of Bird Strikes</vt:lpstr>
      <vt:lpstr>Effect of Bird Strikes on Flight</vt:lpstr>
      <vt:lpstr>Effect of Bird Strikes (Damage) on Aircraft</vt:lpstr>
      <vt:lpstr>Total Feet Above Ground by Wildlife Size</vt:lpstr>
      <vt:lpstr>Were Pilots Informed about Bird Strikes?</vt:lpstr>
      <vt:lpstr>Impact of Bird Strikes with Pilot Warning</vt:lpstr>
      <vt:lpstr>Key Findings</vt:lpstr>
      <vt:lpstr>Key Findings</vt:lpstr>
      <vt:lpstr>Key Findings</vt:lpstr>
      <vt:lpstr>Key Findings</vt:lpstr>
      <vt:lpstr>Key Findings</vt:lpstr>
      <vt:lpstr>Conclusion</vt:lpstr>
      <vt:lpstr>Conclusion</vt:lpstr>
      <vt:lpstr>Conclusion</vt:lpstr>
      <vt:lpstr>AtliQ Hospitality Analysis Report</vt:lpstr>
      <vt:lpstr>Introduction</vt:lpstr>
      <vt:lpstr>Problem Statement</vt:lpstr>
      <vt:lpstr>Objective</vt:lpstr>
      <vt:lpstr>Details of Data</vt:lpstr>
      <vt:lpstr>Main KPIs</vt:lpstr>
      <vt:lpstr>Main KPIs</vt:lpstr>
      <vt:lpstr>Dashboard</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Rohit Kumar Maurya</dc:creator>
  <cp:lastModifiedBy>Rohit Kumar Maurya</cp:lastModifiedBy>
  <cp:revision>9</cp:revision>
  <dcterms:created xsi:type="dcterms:W3CDTF">2024-07-20T10:20:53Z</dcterms:created>
  <dcterms:modified xsi:type="dcterms:W3CDTF">2024-07-25T09:01:47Z</dcterms:modified>
</cp:coreProperties>
</file>